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42"/>
  </p:notesMasterIdLst>
  <p:sldIdLst>
    <p:sldId id="256" r:id="rId5"/>
    <p:sldId id="563" r:id="rId6"/>
    <p:sldId id="393" r:id="rId7"/>
    <p:sldId id="521" r:id="rId8"/>
    <p:sldId id="537" r:id="rId9"/>
    <p:sldId id="536" r:id="rId10"/>
    <p:sldId id="565" r:id="rId11"/>
    <p:sldId id="535" r:id="rId12"/>
    <p:sldId id="542" r:id="rId13"/>
    <p:sldId id="540" r:id="rId14"/>
    <p:sldId id="534" r:id="rId15"/>
    <p:sldId id="541" r:id="rId16"/>
    <p:sldId id="539" r:id="rId17"/>
    <p:sldId id="538" r:id="rId18"/>
    <p:sldId id="533" r:id="rId19"/>
    <p:sldId id="532" r:id="rId20"/>
    <p:sldId id="531" r:id="rId21"/>
    <p:sldId id="530" r:id="rId22"/>
    <p:sldId id="529" r:id="rId23"/>
    <p:sldId id="566" r:id="rId24"/>
    <p:sldId id="528" r:id="rId25"/>
    <p:sldId id="527" r:id="rId26"/>
    <p:sldId id="526" r:id="rId27"/>
    <p:sldId id="525" r:id="rId28"/>
    <p:sldId id="524" r:id="rId29"/>
    <p:sldId id="523" r:id="rId30"/>
    <p:sldId id="522" r:id="rId31"/>
    <p:sldId id="550" r:id="rId32"/>
    <p:sldId id="551" r:id="rId33"/>
    <p:sldId id="549" r:id="rId34"/>
    <p:sldId id="548" r:id="rId35"/>
    <p:sldId id="547" r:id="rId36"/>
    <p:sldId id="545" r:id="rId37"/>
    <p:sldId id="546" r:id="rId38"/>
    <p:sldId id="544" r:id="rId39"/>
    <p:sldId id="543" r:id="rId40"/>
    <p:sldId id="564" r:id="rId41"/>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78686" autoAdjust="0"/>
  </p:normalViewPr>
  <p:slideViewPr>
    <p:cSldViewPr>
      <p:cViewPr varScale="1">
        <p:scale>
          <a:sx n="58" d="100"/>
          <a:sy n="58" d="100"/>
        </p:scale>
        <p:origin x="1704"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67DA22-2123-4ECE-BABD-FBE7BEB6B528}"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B8E2B04-69BC-4B05-8DA6-8EEE90AD81ED}" type="slidenum">
              <a:rPr lang="en-US"/>
              <a:pPr>
                <a:defRPr/>
              </a:pPr>
              <a:t>‹#›</a:t>
            </a:fld>
            <a:endParaRPr lang="en-US" dirty="0"/>
          </a:p>
        </p:txBody>
      </p:sp>
    </p:spTree>
    <p:extLst>
      <p:ext uri="{BB962C8B-B14F-4D97-AF65-F5344CB8AC3E}">
        <p14:creationId xmlns:p14="http://schemas.microsoft.com/office/powerpoint/2010/main" val="865042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smtClean="0">
                <a:cs typeface="Arial" charset="0"/>
              </a:rPr>
              <a:t>A </a:t>
            </a:r>
            <a:r>
              <a:rPr lang="en-US" b="1" smtClean="0">
                <a:cs typeface="Arial" charset="0"/>
              </a:rPr>
              <a:t>group </a:t>
            </a:r>
            <a:r>
              <a:rPr lang="en-US" smtClean="0">
                <a:cs typeface="Arial" charset="0"/>
              </a:rPr>
              <a:t>is defined as two or more interacting and interdependent individuals who come together to achieve specific goals. </a:t>
            </a:r>
            <a:r>
              <a:rPr lang="en-US" i="1" smtClean="0">
                <a:cs typeface="Arial" charset="0"/>
              </a:rPr>
              <a:t>Formal groups </a:t>
            </a:r>
            <a:r>
              <a:rPr lang="en-US" smtClean="0">
                <a:cs typeface="Arial" charset="0"/>
              </a:rPr>
              <a:t>are work groups defined by the organization’s structure and have designated work assignments and specific tasks directed at accomplishing organizational goals.</a:t>
            </a:r>
          </a:p>
          <a:p>
            <a:pPr eaLnBrk="1" hangingPunct="1"/>
            <a:endParaRPr lang="en-US" smtClean="0">
              <a:cs typeface="Arial" charset="0"/>
            </a:endParaRPr>
          </a:p>
          <a:p>
            <a:pPr eaLnBrk="1" hangingPunct="1"/>
            <a:r>
              <a:rPr lang="en-US" i="1" smtClean="0">
                <a:cs typeface="Arial" charset="0"/>
              </a:rPr>
              <a:t>Informal groups </a:t>
            </a:r>
            <a:r>
              <a:rPr lang="en-US" smtClean="0">
                <a:cs typeface="Arial" charset="0"/>
              </a:rPr>
              <a:t>are social groups. These groups occur naturally in the workplace and tend to form around friendships and common interests. For example, five employees from different departments who regularly eat lunch together are an informal group.</a:t>
            </a:r>
          </a:p>
        </p:txBody>
      </p:sp>
      <p:sp>
        <p:nvSpPr>
          <p:cNvPr id="4" name="Slide Number Placeholder 3"/>
          <p:cNvSpPr>
            <a:spLocks noGrp="1"/>
          </p:cNvSpPr>
          <p:nvPr>
            <p:ph type="sldNum" sz="quarter" idx="5"/>
          </p:nvPr>
        </p:nvSpPr>
        <p:spPr/>
        <p:txBody>
          <a:bodyPr/>
          <a:lstStyle/>
          <a:p>
            <a:pPr>
              <a:defRPr/>
            </a:pPr>
            <a:fld id="{D4C73FD3-39CF-4FEC-97C6-AF7DCEB81F36}" type="slidenum">
              <a:rPr lang="en-US" smtClean="0"/>
              <a:pPr>
                <a:defRPr/>
              </a:pPr>
              <a:t>3</a:t>
            </a:fld>
            <a:endParaRPr lang="en-US" dirty="0"/>
          </a:p>
        </p:txBody>
      </p:sp>
    </p:spTree>
    <p:extLst>
      <p:ext uri="{BB962C8B-B14F-4D97-AF65-F5344CB8AC3E}">
        <p14:creationId xmlns:p14="http://schemas.microsoft.com/office/powerpoint/2010/main" val="125539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A group’s performance potential depends to a large extent on the resources each individual brings to the group. These resources include knowledge, abilities, skills, and personality traits, and they determine what members can do and how effectively they will perform in a group. Interpersonal skills—especially conflict management and resolution, collaborative problem solving, and communication—consistently emerge as important for high</a:t>
            </a:r>
            <a:r>
              <a:rPr lang="en-US" baseline="0" dirty="0" smtClean="0">
                <a:cs typeface="Arial" charset="0"/>
              </a:rPr>
              <a:t> </a:t>
            </a:r>
            <a:r>
              <a:rPr lang="en-US" dirty="0" smtClean="0">
                <a:cs typeface="Arial" charset="0"/>
              </a:rPr>
              <a:t>performance by work groups.                                                                                                                                                         </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61EAF58-B528-41F0-A9EF-BAA0827D7202}" type="slidenum">
              <a:rPr lang="en-US" smtClean="0"/>
              <a:pPr>
                <a:defRPr/>
              </a:pPr>
              <a:t>12</a:t>
            </a:fld>
            <a:endParaRPr lang="en-US" dirty="0"/>
          </a:p>
        </p:txBody>
      </p:sp>
    </p:spTree>
    <p:extLst>
      <p:ext uri="{BB962C8B-B14F-4D97-AF65-F5344CB8AC3E}">
        <p14:creationId xmlns:p14="http://schemas.microsoft.com/office/powerpoint/2010/main" val="110999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role </a:t>
            </a:r>
            <a:r>
              <a:rPr lang="en-US" dirty="0" smtClean="0">
                <a:cs typeface="Arial" charset="0"/>
              </a:rPr>
              <a:t>refers to behavior patterns expected of someone occupying a given position in a social unit. In a group, individuals are expected to do certain things because of their position (role) in the group. These roles are generally oriented toward either getting work done or keeping group members happy.</a:t>
            </a:r>
          </a:p>
          <a:p>
            <a:pPr eaLnBrk="1" hangingPunct="1"/>
            <a:endParaRPr lang="en-US" dirty="0" smtClean="0">
              <a:cs typeface="Arial" charset="0"/>
            </a:endParaRPr>
          </a:p>
          <a:p>
            <a:pPr eaLnBrk="1" hangingPunct="1"/>
            <a:r>
              <a:rPr lang="en-US" dirty="0" smtClean="0">
                <a:cs typeface="Arial" charset="0"/>
              </a:rPr>
              <a:t>All groups have </a:t>
            </a:r>
            <a:r>
              <a:rPr lang="en-US" b="1" dirty="0" smtClean="0">
                <a:cs typeface="Arial" charset="0"/>
              </a:rPr>
              <a:t>norms</a:t>
            </a:r>
            <a:r>
              <a:rPr lang="en-US" dirty="0" smtClean="0">
                <a:cs typeface="Arial" charset="0"/>
              </a:rPr>
              <a:t>—standards or expectations that are accepted and shared by a group’s members. Norms dictate things such as work output levels, absenteeism, promptness, and the amount of socializing on the job.</a:t>
            </a:r>
          </a:p>
          <a:p>
            <a:pPr eaLnBrk="1" hangingPunct="1"/>
            <a:endParaRPr lang="en-US" dirty="0" smtClean="0">
              <a:cs typeface="Arial" charset="0"/>
            </a:endParaRPr>
          </a:p>
          <a:p>
            <a:pPr eaLnBrk="1" hangingPunct="1"/>
            <a:r>
              <a:rPr lang="en-US" dirty="0" smtClean="0">
                <a:cs typeface="Arial" charset="0"/>
              </a:rPr>
              <a:t>Because individuals want to be accepted by groups to which they belong, they’re susceptible to pressures to conform. But conformity can go too far, especially when an individual’s opinion differs significantly from that of others in the group. In such a case, the group often exerts intense pressure on the individual to align his or her opinion to conform to others’ opinions, a phenomenon known as </a:t>
            </a:r>
            <a:r>
              <a:rPr lang="en-US" b="1" dirty="0" smtClean="0">
                <a:cs typeface="Arial" charset="0"/>
              </a:rPr>
              <a:t>groupthink</a:t>
            </a:r>
            <a:r>
              <a:rPr lang="en-US" dirty="0" smtClean="0">
                <a:cs typeface="Arial" charset="0"/>
              </a:rPr>
              <a:t>. Groupthink seems to occur when group members hold a positive group image they want to protect and when the group perceives a collective threat to this positive image.</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01B66958-DE07-4650-9C1C-4105C49FA3B0}" type="slidenum">
              <a:rPr lang="en-US" smtClean="0"/>
              <a:pPr>
                <a:defRPr/>
              </a:pPr>
              <a:t>13</a:t>
            </a:fld>
            <a:endParaRPr lang="en-US" dirty="0"/>
          </a:p>
        </p:txBody>
      </p:sp>
    </p:spTree>
    <p:extLst>
      <p:ext uri="{BB962C8B-B14F-4D97-AF65-F5344CB8AC3E}">
        <p14:creationId xmlns:p14="http://schemas.microsoft.com/office/powerpoint/2010/main" val="349473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smtClean="0">
                <a:cs typeface="Arial" charset="0"/>
              </a:rPr>
              <a:t>Status systems are an important factor in understanding groups. </a:t>
            </a:r>
            <a:r>
              <a:rPr lang="en-US" b="1" dirty="0" smtClean="0">
                <a:cs typeface="Arial" charset="0"/>
              </a:rPr>
              <a:t>Status </a:t>
            </a:r>
            <a:r>
              <a:rPr lang="en-US" dirty="0" smtClean="0">
                <a:cs typeface="Arial" charset="0"/>
              </a:rPr>
              <a:t>is a prestige grading, position, or rank within a group. As far back as</a:t>
            </a:r>
            <a:r>
              <a:rPr lang="en-US" baseline="0" dirty="0" smtClean="0">
                <a:cs typeface="Arial" charset="0"/>
              </a:rPr>
              <a:t> </a:t>
            </a:r>
            <a:r>
              <a:rPr lang="en-US" dirty="0" smtClean="0">
                <a:cs typeface="Arial" charset="0"/>
              </a:rPr>
              <a:t>researchers have been able to trace groups, they have found status hierarchies. Status can be a significant motivator with behavioral consequences especially when individuals see a disparity between what they perceive their status to be and what others perceive it to be.</a:t>
            </a:r>
          </a:p>
          <a:p>
            <a:pPr eaLnBrk="1" hangingPunct="1"/>
            <a:endParaRPr lang="en-US" dirty="0" smtClean="0">
              <a:cs typeface="Arial" charset="0"/>
            </a:endParaRPr>
          </a:p>
          <a:p>
            <a:pPr eaLnBrk="1" hangingPunct="1"/>
            <a:r>
              <a:rPr lang="en-US" dirty="0" smtClean="0">
                <a:cs typeface="Arial" charset="0"/>
              </a:rPr>
              <a:t>One important research finding related to group size concerns </a:t>
            </a:r>
            <a:r>
              <a:rPr lang="en-US" b="1" dirty="0" smtClean="0">
                <a:cs typeface="Arial" charset="0"/>
              </a:rPr>
              <a:t>social loafing</a:t>
            </a:r>
            <a:r>
              <a:rPr lang="en-US" dirty="0" smtClean="0">
                <a:cs typeface="Arial" charset="0"/>
              </a:rPr>
              <a:t>, which is the tendency for an individual to expend less effort when working collectively than when working individually.  Social loafing may occur because people believe others in the group aren’t doing their fair share. Thus, they reduce their work efforts in an attempt to make the workload more equivalent.</a:t>
            </a:r>
          </a:p>
          <a:p>
            <a:pPr eaLnBrk="1" hangingPunct="1"/>
            <a:endParaRPr lang="en-US" dirty="0" smtClean="0">
              <a:cs typeface="Arial" charset="0"/>
            </a:endParaRPr>
          </a:p>
          <a:p>
            <a:pPr eaLnBrk="1" hangingPunct="1"/>
            <a:r>
              <a:rPr lang="en-US" dirty="0" smtClean="0">
                <a:cs typeface="Arial" charset="0"/>
              </a:rPr>
              <a:t>Cohesiveness is important because it has been found to be related to a group’s productivity. Groups in which there’s a lot of internal disagreement and lack of cooperation are less effective in completing their tasks than groups in which members generally agree, cooperate, and like each other.</a:t>
            </a:r>
          </a:p>
        </p:txBody>
      </p:sp>
      <p:sp>
        <p:nvSpPr>
          <p:cNvPr id="4" name="Slide Number Placeholder 3"/>
          <p:cNvSpPr>
            <a:spLocks noGrp="1"/>
          </p:cNvSpPr>
          <p:nvPr>
            <p:ph type="sldNum" sz="quarter" idx="5"/>
          </p:nvPr>
        </p:nvSpPr>
        <p:spPr/>
        <p:txBody>
          <a:bodyPr/>
          <a:lstStyle/>
          <a:p>
            <a:pPr>
              <a:defRPr/>
            </a:pPr>
            <a:fld id="{76C08355-8C68-4B8B-91D0-5472406CA2AE}" type="slidenum">
              <a:rPr lang="en-US" smtClean="0"/>
              <a:pPr>
                <a:defRPr/>
              </a:pPr>
              <a:t>14</a:t>
            </a:fld>
            <a:endParaRPr lang="en-US" dirty="0"/>
          </a:p>
        </p:txBody>
      </p:sp>
    </p:spTree>
    <p:extLst>
      <p:ext uri="{BB962C8B-B14F-4D97-AF65-F5344CB8AC3E}">
        <p14:creationId xmlns:p14="http://schemas.microsoft.com/office/powerpoint/2010/main" val="322929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cs typeface="Arial" charset="0"/>
              </a:rPr>
              <a:t>Solomon Asch demonstrated the impact that conformity has on an individual’s judgment and attitudes.  In these experiments, groups of seven or eight people were asked to compare two cards held up by the experimenter. One card had three lines of different lengths and the other had one line which was equal in length to one of the three lines on the other card (see Exhibit 13-4).</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3DCFE813-BC3F-4CB8-9DBA-45959417AC2E}" type="slidenum">
              <a:rPr lang="en-US" smtClean="0"/>
              <a:pPr>
                <a:defRPr/>
              </a:pPr>
              <a:t>15</a:t>
            </a:fld>
            <a:endParaRPr lang="en-US" dirty="0"/>
          </a:p>
        </p:txBody>
      </p:sp>
    </p:spTree>
    <p:extLst>
      <p:ext uri="{BB962C8B-B14F-4D97-AF65-F5344CB8AC3E}">
        <p14:creationId xmlns:p14="http://schemas.microsoft.com/office/powerpoint/2010/main" val="2352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Research has generally shown that highly cohesive groups are more effective than are less cohesive ones. However, the relationship between cohesiveness and effectiveness is complex. A key moderating variable is the degree to which the group’s attitude aligns with its goals or with the goals of the organization. (See Exhibit 13-5.)</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FE40ADCA-A450-4F63-B047-9980075C8AD7}" type="slidenum">
              <a:rPr lang="en-US" smtClean="0"/>
              <a:pPr>
                <a:defRPr/>
              </a:pPr>
              <a:t>16</a:t>
            </a:fld>
            <a:endParaRPr lang="en-US" dirty="0"/>
          </a:p>
        </p:txBody>
      </p:sp>
    </p:spTree>
    <p:extLst>
      <p:ext uri="{BB962C8B-B14F-4D97-AF65-F5344CB8AC3E}">
        <p14:creationId xmlns:p14="http://schemas.microsoft.com/office/powerpoint/2010/main" val="273319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r>
              <a:rPr lang="en-US" dirty="0" smtClean="0">
                <a:cs typeface="Arial" charset="0"/>
              </a:rPr>
              <a:t>What’s an appropriate size for a group? At Amazon, work teams have considerable autonomy to innovate and to investigate their ideas. Jeff Bezos, founder and CEO, uses a “two-pizza” philosophy; that is, a team should be small enough that it can be fed with two pizzas. This “two-pizza” philosophy usually limits groups to five to seven people depending, of course, on team member appetites.</a:t>
            </a:r>
          </a:p>
          <a:p>
            <a:pPr eaLnBrk="1" hangingPunct="1"/>
            <a:endParaRPr lang="en-US" dirty="0" smtClean="0">
              <a:cs typeface="Arial" charset="0"/>
            </a:endParaRPr>
          </a:p>
          <a:p>
            <a:pPr eaLnBrk="1" hangingPunct="1"/>
            <a:r>
              <a:rPr lang="en-US" dirty="0" smtClean="0">
                <a:cs typeface="Arial" charset="0"/>
              </a:rPr>
              <a:t>Small groups are faster than larger ones at completing tasks. However, for groups engaged in problem solving, large groups consistently get better results than smaller ones. What do these findings mean in terms of specific numbers? Large groups—those with a dozen or more members—are good for getting diverse input. Thus, if the goal of the group is to find facts, a larger group should be more effective. On the other hand, smaller groups—from five to seven members—are better at doing something productive with those facts.</a:t>
            </a:r>
          </a:p>
        </p:txBody>
      </p:sp>
      <p:sp>
        <p:nvSpPr>
          <p:cNvPr id="4" name="Slide Number Placeholder 3"/>
          <p:cNvSpPr>
            <a:spLocks noGrp="1"/>
          </p:cNvSpPr>
          <p:nvPr>
            <p:ph type="sldNum" sz="quarter" idx="5"/>
          </p:nvPr>
        </p:nvSpPr>
        <p:spPr/>
        <p:txBody>
          <a:bodyPr/>
          <a:lstStyle/>
          <a:p>
            <a:pPr>
              <a:defRPr/>
            </a:pPr>
            <a:fld id="{22D33A3B-4720-4542-91BC-68184AC1ABD6}" type="slidenum">
              <a:rPr lang="en-US" smtClean="0"/>
              <a:pPr>
                <a:defRPr/>
              </a:pPr>
              <a:t>17</a:t>
            </a:fld>
            <a:endParaRPr lang="en-US" dirty="0"/>
          </a:p>
        </p:txBody>
      </p:sp>
    </p:spTree>
    <p:extLst>
      <p:ext uri="{BB962C8B-B14F-4D97-AF65-F5344CB8AC3E}">
        <p14:creationId xmlns:p14="http://schemas.microsoft.com/office/powerpoint/2010/main" val="441846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smtClean="0">
                <a:cs typeface="Arial" charset="0"/>
              </a:rPr>
              <a:t>The next factor that determines group performance and satisfaction concerns the processes that go on within a work group such as communication, decision-making, conflict management, and the like. These processes are important to understanding work groups because they influence group performance and satisfaction positively or negatively.</a:t>
            </a:r>
          </a:p>
        </p:txBody>
      </p:sp>
      <p:sp>
        <p:nvSpPr>
          <p:cNvPr id="4" name="Slide Number Placeholder 3"/>
          <p:cNvSpPr>
            <a:spLocks noGrp="1"/>
          </p:cNvSpPr>
          <p:nvPr>
            <p:ph type="sldNum" sz="quarter" idx="5"/>
          </p:nvPr>
        </p:nvSpPr>
        <p:spPr/>
        <p:txBody>
          <a:bodyPr/>
          <a:lstStyle/>
          <a:p>
            <a:pPr>
              <a:defRPr/>
            </a:pPr>
            <a:fld id="{1BFC6E2F-C8F7-4A87-A128-E66BBDCC15E4}" type="slidenum">
              <a:rPr lang="en-US" smtClean="0"/>
              <a:pPr>
                <a:defRPr/>
              </a:pPr>
              <a:t>18</a:t>
            </a:fld>
            <a:endParaRPr lang="en-US" dirty="0"/>
          </a:p>
        </p:txBody>
      </p:sp>
    </p:spTree>
    <p:extLst>
      <p:ext uri="{BB962C8B-B14F-4D97-AF65-F5344CB8AC3E}">
        <p14:creationId xmlns:p14="http://schemas.microsoft.com/office/powerpoint/2010/main" val="112404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Studies show that managers may spend up to 30 hours a week in group meetings. Undoubtedly, a large portion of that time is spent formulating problems, developing solutions, and determining how to implement the solutions. It’s possible, in fact, for groups to be assigned any of the eight steps in the decision-making process.</a:t>
            </a:r>
          </a:p>
          <a:p>
            <a:pPr eaLnBrk="1" hangingPunct="1"/>
            <a:endParaRPr lang="en-US" dirty="0" smtClean="0">
              <a:cs typeface="Arial" charset="0"/>
            </a:endParaRPr>
          </a:p>
          <a:p>
            <a:pPr eaLnBrk="1" hangingPunct="1"/>
            <a:r>
              <a:rPr lang="en-US" dirty="0" smtClean="0">
                <a:cs typeface="Arial" charset="0"/>
              </a:rPr>
              <a:t>What advantages do group decisions have over individual decisions? One is that groups generate more complete information and knowledge. They bring a diversity of experience and perspectives to the decision process that an individual cannot. In addition, groups generate more diverse alternatives because they have a greater amount and diversity of information. Next, groups increase acceptance of a solution. Group</a:t>
            </a:r>
            <a:r>
              <a:rPr lang="en-US" baseline="0" dirty="0" smtClean="0">
                <a:cs typeface="Arial" charset="0"/>
              </a:rPr>
              <a:t> </a:t>
            </a:r>
            <a:r>
              <a:rPr lang="en-US" dirty="0" smtClean="0">
                <a:cs typeface="Arial" charset="0"/>
              </a:rPr>
              <a:t>members are reluctant to fight or undermine a decision they helped develop. Finally, groups increase legitimacy. Decisions made by groups may be perceived as more legitimate than decisions made by one person. </a:t>
            </a:r>
          </a:p>
          <a:p>
            <a:pPr eaLnBrk="1" hangingPunct="1"/>
            <a:endParaRPr lang="en-US" dirty="0" smtClean="0">
              <a:cs typeface="Arial" charset="0"/>
            </a:endParaRPr>
          </a:p>
          <a:p>
            <a:pPr eaLnBrk="1" hangingPunct="1"/>
            <a:r>
              <a:rPr lang="en-US" dirty="0" smtClean="0">
                <a:cs typeface="Arial" charset="0"/>
              </a:rPr>
              <a:t>Group decisions also have disadvantages. One is that groups almost always take more time to reach a solution than it would take an individual. Another is that a dominant and vocal minority can heavily influence the final decision. In addition, groupthink can undermine critical thinking in the group and harm the quality of the final decision. Finally, in a group, members share responsibility, but the responsibility of any single member is ambiguous.</a:t>
            </a:r>
          </a:p>
        </p:txBody>
      </p:sp>
      <p:sp>
        <p:nvSpPr>
          <p:cNvPr id="4" name="Slide Number Placeholder 3"/>
          <p:cNvSpPr>
            <a:spLocks noGrp="1"/>
          </p:cNvSpPr>
          <p:nvPr>
            <p:ph type="sldNum" sz="quarter" idx="5"/>
          </p:nvPr>
        </p:nvSpPr>
        <p:spPr/>
        <p:txBody>
          <a:bodyPr/>
          <a:lstStyle/>
          <a:p>
            <a:pPr>
              <a:defRPr/>
            </a:pPr>
            <a:fld id="{6B59903D-A525-4D2A-AC75-C539E4733FA1}" type="slidenum">
              <a:rPr lang="en-US" smtClean="0"/>
              <a:pPr>
                <a:defRPr/>
              </a:pPr>
              <a:t>19</a:t>
            </a:fld>
            <a:endParaRPr lang="en-US" dirty="0"/>
          </a:p>
        </p:txBody>
      </p:sp>
    </p:spTree>
    <p:extLst>
      <p:ext uri="{BB962C8B-B14F-4D97-AF65-F5344CB8AC3E}">
        <p14:creationId xmlns:p14="http://schemas.microsoft.com/office/powerpoint/2010/main" val="1413539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Studies show that managers may spend up to 30 hours a week in group meetings. Undoubtedly, a large portion of that time is spent formulating problems, developing solutions, and determining how to implement the solutions. It’s possible, in fact, for groups to be assigned any of the eight steps in the decision-making process.</a:t>
            </a:r>
          </a:p>
          <a:p>
            <a:pPr eaLnBrk="1" hangingPunct="1"/>
            <a:endParaRPr lang="en-US" dirty="0" smtClean="0">
              <a:cs typeface="Arial" charset="0"/>
            </a:endParaRPr>
          </a:p>
          <a:p>
            <a:pPr eaLnBrk="1" hangingPunct="1"/>
            <a:r>
              <a:rPr lang="en-US" dirty="0" smtClean="0">
                <a:cs typeface="Arial" charset="0"/>
              </a:rPr>
              <a:t>What advantages do group decisions have over individual decisions? One is that groups generate more complete information and knowledge. They bring a diversity of experience and perspectives to the decision process that an individual cannot. In addition, groups generate more diverse alternatives because they have a greater amount and diversity of information. Next, groups increase acceptance of a solution. Group</a:t>
            </a:r>
            <a:r>
              <a:rPr lang="en-US" baseline="0" dirty="0" smtClean="0">
                <a:cs typeface="Arial" charset="0"/>
              </a:rPr>
              <a:t> </a:t>
            </a:r>
            <a:r>
              <a:rPr lang="en-US" dirty="0" smtClean="0">
                <a:cs typeface="Arial" charset="0"/>
              </a:rPr>
              <a:t>members are reluctant to fight or undermine a decision they helped develop. Finally, groups increase legitimacy. Decisions made by groups may be perceived as more legitimate than decisions made by one person. </a:t>
            </a:r>
          </a:p>
          <a:p>
            <a:pPr eaLnBrk="1" hangingPunct="1"/>
            <a:endParaRPr lang="en-US" dirty="0" smtClean="0">
              <a:cs typeface="Arial" charset="0"/>
            </a:endParaRPr>
          </a:p>
          <a:p>
            <a:pPr eaLnBrk="1" hangingPunct="1"/>
            <a:r>
              <a:rPr lang="en-US" dirty="0" smtClean="0">
                <a:cs typeface="Arial" charset="0"/>
              </a:rPr>
              <a:t>Group decisions also have disadvantages. One is that groups almost always take more time to reach a solution than it would take an individual. Another is that a dominant and vocal minority can heavily influence the final decision. In addition, groupthink can undermine critical thinking in the group and harm the quality of the final decision. Finally, in a group, members share responsibility, but the responsibility of any single member is ambiguous.</a:t>
            </a:r>
          </a:p>
        </p:txBody>
      </p:sp>
      <p:sp>
        <p:nvSpPr>
          <p:cNvPr id="4" name="Slide Number Placeholder 3"/>
          <p:cNvSpPr>
            <a:spLocks noGrp="1"/>
          </p:cNvSpPr>
          <p:nvPr>
            <p:ph type="sldNum" sz="quarter" idx="5"/>
          </p:nvPr>
        </p:nvSpPr>
        <p:spPr/>
        <p:txBody>
          <a:bodyPr/>
          <a:lstStyle/>
          <a:p>
            <a:pPr>
              <a:defRPr/>
            </a:pPr>
            <a:fld id="{6B59903D-A525-4D2A-AC75-C539E4733FA1}" type="slidenum">
              <a:rPr lang="en-US" smtClean="0"/>
              <a:pPr>
                <a:defRPr/>
              </a:pPr>
              <a:t>20</a:t>
            </a:fld>
            <a:endParaRPr lang="en-US" dirty="0"/>
          </a:p>
        </p:txBody>
      </p:sp>
    </p:spTree>
    <p:extLst>
      <p:ext uri="{BB962C8B-B14F-4D97-AF65-F5344CB8AC3E}">
        <p14:creationId xmlns:p14="http://schemas.microsoft.com/office/powerpoint/2010/main" val="141353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dirty="0" smtClean="0">
                <a:cs typeface="Arial" charset="0"/>
              </a:rPr>
              <a:t>What techniques can managers use to help groups make more creative decisions? Exhibit 13-6 describes three possibilities.</a:t>
            </a:r>
          </a:p>
        </p:txBody>
      </p:sp>
      <p:sp>
        <p:nvSpPr>
          <p:cNvPr id="4" name="Slide Number Placeholder 3"/>
          <p:cNvSpPr>
            <a:spLocks noGrp="1"/>
          </p:cNvSpPr>
          <p:nvPr>
            <p:ph type="sldNum" sz="quarter" idx="5"/>
          </p:nvPr>
        </p:nvSpPr>
        <p:spPr/>
        <p:txBody>
          <a:bodyPr/>
          <a:lstStyle/>
          <a:p>
            <a:pPr>
              <a:defRPr/>
            </a:pPr>
            <a:fld id="{00FC1568-0ADC-49DE-97AB-850F7EB43642}" type="slidenum">
              <a:rPr lang="en-US" smtClean="0"/>
              <a:pPr>
                <a:defRPr/>
              </a:pPr>
              <a:t>21</a:t>
            </a:fld>
            <a:endParaRPr lang="en-US" dirty="0"/>
          </a:p>
        </p:txBody>
      </p:sp>
    </p:spTree>
    <p:extLst>
      <p:ext uri="{BB962C8B-B14F-4D97-AF65-F5344CB8AC3E}">
        <p14:creationId xmlns:p14="http://schemas.microsoft.com/office/powerpoint/2010/main" val="68124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smtClean="0">
                <a:cs typeface="Arial" charset="0"/>
              </a:rPr>
              <a:t>Exhibit 13-1 provides some examples of formal groups.</a:t>
            </a:r>
          </a:p>
        </p:txBody>
      </p:sp>
      <p:sp>
        <p:nvSpPr>
          <p:cNvPr id="4" name="Slide Number Placeholder 3"/>
          <p:cNvSpPr>
            <a:spLocks noGrp="1"/>
          </p:cNvSpPr>
          <p:nvPr>
            <p:ph type="sldNum" sz="quarter" idx="5"/>
          </p:nvPr>
        </p:nvSpPr>
        <p:spPr/>
        <p:txBody>
          <a:bodyPr/>
          <a:lstStyle/>
          <a:p>
            <a:pPr>
              <a:defRPr/>
            </a:pPr>
            <a:fld id="{E117B2B2-FD6A-4722-953D-A53FD547827F}" type="slidenum">
              <a:rPr lang="en-US" smtClean="0"/>
              <a:pPr>
                <a:defRPr/>
              </a:pPr>
              <a:t>4</a:t>
            </a:fld>
            <a:endParaRPr lang="en-US" dirty="0"/>
          </a:p>
        </p:txBody>
      </p:sp>
    </p:spTree>
    <p:extLst>
      <p:ext uri="{BB962C8B-B14F-4D97-AF65-F5344CB8AC3E}">
        <p14:creationId xmlns:p14="http://schemas.microsoft.com/office/powerpoint/2010/main" val="4149093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b="1" dirty="0" smtClean="0">
                <a:cs typeface="Arial" charset="0"/>
              </a:rPr>
              <a:t>Conflict </a:t>
            </a:r>
            <a:r>
              <a:rPr lang="en-US" dirty="0" smtClean="0">
                <a:cs typeface="Arial" charset="0"/>
              </a:rPr>
              <a:t>is </a:t>
            </a:r>
            <a:r>
              <a:rPr lang="en-US" i="1" dirty="0" smtClean="0">
                <a:cs typeface="Arial" charset="0"/>
              </a:rPr>
              <a:t>perceived </a:t>
            </a:r>
            <a:r>
              <a:rPr lang="en-US" dirty="0" smtClean="0">
                <a:cs typeface="Arial" charset="0"/>
              </a:rPr>
              <a:t>incompatible differences resulting in some form of interference or opposition. Whether the differences are real is irrelevant. If people in a group perceive that differences exist, then there is conflict.  </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traditional view of conflict </a:t>
            </a:r>
            <a:r>
              <a:rPr lang="en-US" dirty="0" smtClean="0">
                <a:cs typeface="Arial" charset="0"/>
              </a:rPr>
              <a:t>argues that conflict must be avoided—that it indicates a problem within the group. Another view, the </a:t>
            </a:r>
            <a:r>
              <a:rPr lang="en-US" b="1" dirty="0" smtClean="0">
                <a:cs typeface="Arial" charset="0"/>
              </a:rPr>
              <a:t>human relations view of conflict</a:t>
            </a:r>
            <a:r>
              <a:rPr lang="en-US" dirty="0" smtClean="0">
                <a:cs typeface="Arial" charset="0"/>
              </a:rPr>
              <a:t>, argues that conflict is a natural and inevitable outcome in any group and need not be negative but has the potential to be a positive force in contributing to a group’s performance.</a:t>
            </a:r>
          </a:p>
        </p:txBody>
      </p:sp>
      <p:sp>
        <p:nvSpPr>
          <p:cNvPr id="4" name="Slide Number Placeholder 3"/>
          <p:cNvSpPr>
            <a:spLocks noGrp="1"/>
          </p:cNvSpPr>
          <p:nvPr>
            <p:ph type="sldNum" sz="quarter" idx="5"/>
          </p:nvPr>
        </p:nvSpPr>
        <p:spPr/>
        <p:txBody>
          <a:bodyPr/>
          <a:lstStyle/>
          <a:p>
            <a:pPr>
              <a:defRPr/>
            </a:pPr>
            <a:fld id="{D44F7BB1-BDFB-45F6-B8D9-026AC8A35232}" type="slidenum">
              <a:rPr lang="en-US" smtClean="0"/>
              <a:pPr>
                <a:defRPr/>
              </a:pPr>
              <a:t>22</a:t>
            </a:fld>
            <a:endParaRPr lang="en-US" dirty="0"/>
          </a:p>
        </p:txBody>
      </p:sp>
    </p:spTree>
    <p:extLst>
      <p:ext uri="{BB962C8B-B14F-4D97-AF65-F5344CB8AC3E}">
        <p14:creationId xmlns:p14="http://schemas.microsoft.com/office/powerpoint/2010/main" val="2275125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The third and most recent view, the </a:t>
            </a:r>
            <a:r>
              <a:rPr lang="en-US" b="1" dirty="0" err="1" smtClean="0">
                <a:cs typeface="Arial" charset="0"/>
              </a:rPr>
              <a:t>interactionist</a:t>
            </a:r>
            <a:r>
              <a:rPr lang="en-US" b="1" dirty="0" smtClean="0">
                <a:cs typeface="Arial" charset="0"/>
              </a:rPr>
              <a:t> view of conflict</a:t>
            </a:r>
            <a:r>
              <a:rPr lang="en-US" dirty="0" smtClean="0">
                <a:cs typeface="Arial" charset="0"/>
              </a:rPr>
              <a:t>, proposes that not only can conflict be a positive force in a group but that some conflict is </a:t>
            </a:r>
            <a:r>
              <a:rPr lang="en-US" i="1" dirty="0" smtClean="0">
                <a:cs typeface="Arial" charset="0"/>
              </a:rPr>
              <a:t>absolutely necessary </a:t>
            </a:r>
            <a:r>
              <a:rPr lang="en-US" dirty="0" smtClean="0">
                <a:cs typeface="Arial" charset="0"/>
              </a:rPr>
              <a:t>for a group to perform effectively.</a:t>
            </a:r>
          </a:p>
          <a:p>
            <a:pPr eaLnBrk="1" hangingPunct="1"/>
            <a:endParaRPr lang="en-US" dirty="0" smtClean="0">
              <a:cs typeface="Arial" charset="0"/>
            </a:endParaRPr>
          </a:p>
          <a:p>
            <a:pPr eaLnBrk="1" hangingPunct="1"/>
            <a:r>
              <a:rPr lang="en-US" dirty="0" smtClean="0">
                <a:cs typeface="Arial" charset="0"/>
              </a:rPr>
              <a:t>The </a:t>
            </a:r>
            <a:r>
              <a:rPr lang="en-US" dirty="0" err="1" smtClean="0">
                <a:cs typeface="Arial" charset="0"/>
              </a:rPr>
              <a:t>interactionist</a:t>
            </a:r>
            <a:r>
              <a:rPr lang="en-US" dirty="0" smtClean="0">
                <a:cs typeface="Arial" charset="0"/>
              </a:rPr>
              <a:t> view doesn’t suggest that all conflicts are good. Some conflicts—</a:t>
            </a:r>
            <a:r>
              <a:rPr lang="en-US" b="1" dirty="0" smtClean="0">
                <a:cs typeface="Arial" charset="0"/>
              </a:rPr>
              <a:t>functional conflicts</a:t>
            </a:r>
            <a:r>
              <a:rPr lang="en-US" dirty="0" smtClean="0">
                <a:cs typeface="Arial" charset="0"/>
              </a:rPr>
              <a:t>—are constructive and support the goals of the work group and improve its performance. Other conflicts—</a:t>
            </a:r>
            <a:r>
              <a:rPr lang="en-US" b="1" dirty="0" smtClean="0">
                <a:cs typeface="Arial" charset="0"/>
              </a:rPr>
              <a:t>dysfunctional conflicts</a:t>
            </a:r>
            <a:r>
              <a:rPr lang="en-US" dirty="0" smtClean="0">
                <a:cs typeface="Arial" charset="0"/>
              </a:rPr>
              <a:t>—are destructive and prevent a group from achieving its goals.</a:t>
            </a:r>
          </a:p>
        </p:txBody>
      </p:sp>
      <p:sp>
        <p:nvSpPr>
          <p:cNvPr id="4" name="Slide Number Placeholder 3"/>
          <p:cNvSpPr>
            <a:spLocks noGrp="1"/>
          </p:cNvSpPr>
          <p:nvPr>
            <p:ph type="sldNum" sz="quarter" idx="5"/>
          </p:nvPr>
        </p:nvSpPr>
        <p:spPr/>
        <p:txBody>
          <a:bodyPr/>
          <a:lstStyle/>
          <a:p>
            <a:pPr>
              <a:defRPr/>
            </a:pPr>
            <a:fld id="{E602E625-07B5-4DC6-A343-3001C1065648}" type="slidenum">
              <a:rPr lang="en-US" smtClean="0"/>
              <a:pPr>
                <a:defRPr/>
              </a:pPr>
              <a:t>23</a:t>
            </a:fld>
            <a:endParaRPr lang="en-US" dirty="0"/>
          </a:p>
        </p:txBody>
      </p:sp>
    </p:spTree>
    <p:extLst>
      <p:ext uri="{BB962C8B-B14F-4D97-AF65-F5344CB8AC3E}">
        <p14:creationId xmlns:p14="http://schemas.microsoft.com/office/powerpoint/2010/main" val="272041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b="1" smtClean="0">
                <a:cs typeface="Arial" charset="0"/>
              </a:rPr>
              <a:t>Task conflict </a:t>
            </a:r>
            <a:r>
              <a:rPr lang="en-US" smtClean="0">
                <a:cs typeface="Arial" charset="0"/>
              </a:rPr>
              <a:t>relates to the content and goals of the work. </a:t>
            </a:r>
            <a:r>
              <a:rPr lang="en-US" b="1" smtClean="0">
                <a:cs typeface="Arial" charset="0"/>
              </a:rPr>
              <a:t>Relationship conflict </a:t>
            </a:r>
            <a:r>
              <a:rPr lang="en-US" smtClean="0">
                <a:cs typeface="Arial" charset="0"/>
              </a:rPr>
              <a:t>focuses on interpersonal relationships.</a:t>
            </a:r>
          </a:p>
          <a:p>
            <a:pPr eaLnBrk="1" hangingPunct="1"/>
            <a:r>
              <a:rPr lang="en-US" b="1" smtClean="0">
                <a:cs typeface="Arial" charset="0"/>
              </a:rPr>
              <a:t>Process conflict </a:t>
            </a:r>
            <a:r>
              <a:rPr lang="en-US" smtClean="0">
                <a:cs typeface="Arial" charset="0"/>
              </a:rPr>
              <a:t>refers to how the work gets done. Research shows that </a:t>
            </a:r>
            <a:r>
              <a:rPr lang="en-US" i="1" smtClean="0">
                <a:cs typeface="Arial" charset="0"/>
              </a:rPr>
              <a:t>relationship c</a:t>
            </a:r>
            <a:r>
              <a:rPr lang="en-US" smtClean="0">
                <a:cs typeface="Arial" charset="0"/>
              </a:rPr>
              <a:t>onflicts are almost always dysfunctional because the interpersonal hostilities increase personality clashes and decrease mutual understanding and the tasks don’t get done. On the other hand, low levels of process conflict and low-to-moderate levels of task conflict are functional. For </a:t>
            </a:r>
            <a:r>
              <a:rPr lang="en-US" i="1" smtClean="0">
                <a:cs typeface="Arial" charset="0"/>
              </a:rPr>
              <a:t>process </a:t>
            </a:r>
            <a:r>
              <a:rPr lang="en-US" smtClean="0">
                <a:cs typeface="Arial" charset="0"/>
              </a:rPr>
              <a:t>conflict to be productive, it must be minimal.</a:t>
            </a:r>
          </a:p>
          <a:p>
            <a:pPr eaLnBrk="1" hangingPunct="1"/>
            <a:r>
              <a:rPr lang="en-US" smtClean="0">
                <a:cs typeface="Arial" charset="0"/>
              </a:rPr>
              <a:t>Otherwise, intense arguments over who should do what may become dysfunctional and can lead to uncertainty about task assignments, increase the time to complete tasks, and result in members working at cross-purposes.</a:t>
            </a:r>
          </a:p>
        </p:txBody>
      </p:sp>
      <p:sp>
        <p:nvSpPr>
          <p:cNvPr id="4" name="Slide Number Placeholder 3"/>
          <p:cNvSpPr>
            <a:spLocks noGrp="1"/>
          </p:cNvSpPr>
          <p:nvPr>
            <p:ph type="sldNum" sz="quarter" idx="5"/>
          </p:nvPr>
        </p:nvSpPr>
        <p:spPr/>
        <p:txBody>
          <a:bodyPr/>
          <a:lstStyle/>
          <a:p>
            <a:pPr>
              <a:defRPr/>
            </a:pPr>
            <a:fld id="{9AC70F45-8965-4779-91BA-F15D0CB1B7F7}" type="slidenum">
              <a:rPr lang="en-US" smtClean="0"/>
              <a:pPr>
                <a:defRPr/>
              </a:pPr>
              <a:t>24</a:t>
            </a:fld>
            <a:endParaRPr lang="en-US" dirty="0"/>
          </a:p>
        </p:txBody>
      </p:sp>
    </p:spTree>
    <p:extLst>
      <p:ext uri="{BB962C8B-B14F-4D97-AF65-F5344CB8AC3E}">
        <p14:creationId xmlns:p14="http://schemas.microsoft.com/office/powerpoint/2010/main" val="3951082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smtClean="0">
                <a:cs typeface="Arial" charset="0"/>
              </a:rPr>
              <a:t>Exhibit 13-7 illustrates the challenge facing managers.</a:t>
            </a:r>
          </a:p>
        </p:txBody>
      </p:sp>
      <p:sp>
        <p:nvSpPr>
          <p:cNvPr id="4" name="Slide Number Placeholder 3"/>
          <p:cNvSpPr>
            <a:spLocks noGrp="1"/>
          </p:cNvSpPr>
          <p:nvPr>
            <p:ph type="sldNum" sz="quarter" idx="5"/>
          </p:nvPr>
        </p:nvSpPr>
        <p:spPr/>
        <p:txBody>
          <a:bodyPr/>
          <a:lstStyle/>
          <a:p>
            <a:pPr>
              <a:defRPr/>
            </a:pPr>
            <a:fld id="{994F8572-3CA6-4097-B006-4DEB001DFEDC}" type="slidenum">
              <a:rPr lang="en-US" smtClean="0"/>
              <a:pPr>
                <a:defRPr/>
              </a:pPr>
              <a:t>25</a:t>
            </a:fld>
            <a:endParaRPr lang="en-US" dirty="0"/>
          </a:p>
        </p:txBody>
      </p:sp>
    </p:spTree>
    <p:extLst>
      <p:ext uri="{BB962C8B-B14F-4D97-AF65-F5344CB8AC3E}">
        <p14:creationId xmlns:p14="http://schemas.microsoft.com/office/powerpoint/2010/main" val="136338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smtClean="0">
                <a:cs typeface="Arial" charset="0"/>
              </a:rPr>
              <a:t>When group conflict levels are too high, managers can select from five conflict management options: avoidance, accommodation, forcing, compromise, and collaboration. (See Exhibit 13-8 for a description of these techniques.) </a:t>
            </a:r>
          </a:p>
        </p:txBody>
      </p:sp>
      <p:sp>
        <p:nvSpPr>
          <p:cNvPr id="4" name="Slide Number Placeholder 3"/>
          <p:cNvSpPr>
            <a:spLocks noGrp="1"/>
          </p:cNvSpPr>
          <p:nvPr>
            <p:ph type="sldNum" sz="quarter" idx="5"/>
          </p:nvPr>
        </p:nvSpPr>
        <p:spPr/>
        <p:txBody>
          <a:bodyPr/>
          <a:lstStyle/>
          <a:p>
            <a:pPr>
              <a:defRPr/>
            </a:pPr>
            <a:fld id="{B5709F83-CF20-47D6-BB28-231AE8388333}" type="slidenum">
              <a:rPr lang="en-US" smtClean="0"/>
              <a:pPr>
                <a:defRPr/>
              </a:pPr>
              <a:t>26</a:t>
            </a:fld>
            <a:endParaRPr lang="en-US" dirty="0"/>
          </a:p>
        </p:txBody>
      </p:sp>
    </p:spTree>
    <p:extLst>
      <p:ext uri="{BB962C8B-B14F-4D97-AF65-F5344CB8AC3E}">
        <p14:creationId xmlns:p14="http://schemas.microsoft.com/office/powerpoint/2010/main" val="1724829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smtClean="0">
                <a:cs typeface="Arial" charset="0"/>
              </a:rPr>
              <a:t>Most of you are probably familiar with teams, especially if you’ve watched or participated in organized sports events. Work </a:t>
            </a:r>
            <a:r>
              <a:rPr lang="en-US" i="1" smtClean="0">
                <a:cs typeface="Arial" charset="0"/>
              </a:rPr>
              <a:t>teams </a:t>
            </a:r>
            <a:r>
              <a:rPr lang="en-US" smtClean="0">
                <a:cs typeface="Arial" charset="0"/>
              </a:rPr>
              <a:t>differ from work </a:t>
            </a:r>
            <a:r>
              <a:rPr lang="en-US" i="1" smtClean="0">
                <a:cs typeface="Arial" charset="0"/>
              </a:rPr>
              <a:t>groups </a:t>
            </a:r>
            <a:r>
              <a:rPr lang="en-US" smtClean="0">
                <a:cs typeface="Arial" charset="0"/>
              </a:rPr>
              <a:t>and have their own unique traits. Work groups interact primarily to share information and to make decisions to help each member do his or her job more efficiently and effectively.</a:t>
            </a:r>
          </a:p>
          <a:p>
            <a:pPr eaLnBrk="1" hangingPunct="1"/>
            <a:endParaRPr lang="en-US" smtClean="0">
              <a:cs typeface="Arial" charset="0"/>
            </a:endParaRPr>
          </a:p>
          <a:p>
            <a:pPr eaLnBrk="1" hangingPunct="1"/>
            <a:r>
              <a:rPr lang="en-US" smtClean="0">
                <a:cs typeface="Arial" charset="0"/>
              </a:rPr>
              <a:t>There’s no need or opportunity for work groups to engage in collective work that requires joint effort. On the other hand, </a:t>
            </a:r>
            <a:r>
              <a:rPr lang="en-US" b="1" smtClean="0">
                <a:cs typeface="Arial" charset="0"/>
              </a:rPr>
              <a:t>work</a:t>
            </a:r>
          </a:p>
          <a:p>
            <a:pPr eaLnBrk="1" hangingPunct="1"/>
            <a:r>
              <a:rPr lang="en-US" b="1" smtClean="0">
                <a:cs typeface="Arial" charset="0"/>
              </a:rPr>
              <a:t>teams </a:t>
            </a:r>
            <a:r>
              <a:rPr lang="en-US" smtClean="0">
                <a:cs typeface="Arial" charset="0"/>
              </a:rPr>
              <a:t>are groups whose members work intensely on a specific, common goal using their positive synergy, individual and mutual</a:t>
            </a:r>
          </a:p>
          <a:p>
            <a:pPr eaLnBrk="1" hangingPunct="1"/>
            <a:r>
              <a:rPr lang="en-US" smtClean="0">
                <a:cs typeface="Arial" charset="0"/>
              </a:rPr>
              <a:t>accountability, and complementary skills.</a:t>
            </a:r>
          </a:p>
        </p:txBody>
      </p:sp>
      <p:sp>
        <p:nvSpPr>
          <p:cNvPr id="4" name="Slide Number Placeholder 3"/>
          <p:cNvSpPr>
            <a:spLocks noGrp="1"/>
          </p:cNvSpPr>
          <p:nvPr>
            <p:ph type="sldNum" sz="quarter" idx="5"/>
          </p:nvPr>
        </p:nvSpPr>
        <p:spPr/>
        <p:txBody>
          <a:bodyPr/>
          <a:lstStyle/>
          <a:p>
            <a:pPr>
              <a:defRPr/>
            </a:pPr>
            <a:fld id="{CB5E1B62-E61E-442D-A5A2-25B42007A552}" type="slidenum">
              <a:rPr lang="en-US" smtClean="0"/>
              <a:pPr>
                <a:defRPr/>
              </a:pPr>
              <a:t>27</a:t>
            </a:fld>
            <a:endParaRPr lang="en-US" dirty="0"/>
          </a:p>
        </p:txBody>
      </p:sp>
    </p:spTree>
    <p:extLst>
      <p:ext uri="{BB962C8B-B14F-4D97-AF65-F5344CB8AC3E}">
        <p14:creationId xmlns:p14="http://schemas.microsoft.com/office/powerpoint/2010/main" val="250379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smtClean="0">
                <a:cs typeface="Arial" charset="0"/>
              </a:rPr>
              <a:t>Work </a:t>
            </a:r>
            <a:r>
              <a:rPr lang="en-US" i="1" dirty="0" smtClean="0">
                <a:cs typeface="Arial" charset="0"/>
              </a:rPr>
              <a:t>teams </a:t>
            </a:r>
            <a:r>
              <a:rPr lang="en-US" dirty="0" smtClean="0">
                <a:cs typeface="Arial" charset="0"/>
              </a:rPr>
              <a:t>differ from work </a:t>
            </a:r>
            <a:r>
              <a:rPr lang="en-US" i="1" dirty="0" smtClean="0">
                <a:cs typeface="Arial" charset="0"/>
              </a:rPr>
              <a:t>groups </a:t>
            </a:r>
            <a:r>
              <a:rPr lang="en-US" dirty="0" smtClean="0">
                <a:cs typeface="Arial" charset="0"/>
              </a:rPr>
              <a:t>and have their own unique traits (see Exhibit 13-9).</a:t>
            </a:r>
          </a:p>
        </p:txBody>
      </p:sp>
      <p:sp>
        <p:nvSpPr>
          <p:cNvPr id="4" name="Slide Number Placeholder 3"/>
          <p:cNvSpPr>
            <a:spLocks noGrp="1"/>
          </p:cNvSpPr>
          <p:nvPr>
            <p:ph type="sldNum" sz="quarter" idx="5"/>
          </p:nvPr>
        </p:nvSpPr>
        <p:spPr/>
        <p:txBody>
          <a:bodyPr/>
          <a:lstStyle/>
          <a:p>
            <a:pPr>
              <a:defRPr/>
            </a:pPr>
            <a:fld id="{FA70F313-2B03-4BB0-84A0-1E73AFB2D170}" type="slidenum">
              <a:rPr lang="en-US" smtClean="0"/>
              <a:pPr>
                <a:defRPr/>
              </a:pPr>
              <a:t>28</a:t>
            </a:fld>
            <a:endParaRPr lang="en-US" dirty="0"/>
          </a:p>
        </p:txBody>
      </p:sp>
    </p:spTree>
    <p:extLst>
      <p:ext uri="{BB962C8B-B14F-4D97-AF65-F5344CB8AC3E}">
        <p14:creationId xmlns:p14="http://schemas.microsoft.com/office/powerpoint/2010/main" val="1129136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smtClean="0">
                <a:cs typeface="Arial" charset="0"/>
              </a:rPr>
              <a:t>When work teams first became popular, most were </a:t>
            </a:r>
            <a:r>
              <a:rPr lang="en-US" b="1" dirty="0" smtClean="0">
                <a:cs typeface="Arial" charset="0"/>
              </a:rPr>
              <a:t>problem-solving teams</a:t>
            </a:r>
            <a:r>
              <a:rPr lang="en-US" dirty="0" smtClean="0">
                <a:cs typeface="Arial" charset="0"/>
              </a:rPr>
              <a:t>, teams from the same department or functional area involved in efforts to improve work activities or to solve specific problems. Members share ideas or offer suggestions on how work processes and methods can be improved. However, these teams are rarely given the authority to implement any of their suggested actions.</a:t>
            </a:r>
          </a:p>
          <a:p>
            <a:pPr eaLnBrk="1" hangingPunct="1"/>
            <a:endParaRPr lang="en-US" dirty="0" smtClean="0">
              <a:cs typeface="Arial" charset="0"/>
            </a:endParaRPr>
          </a:p>
          <a:p>
            <a:pPr eaLnBrk="1" hangingPunct="1"/>
            <a:r>
              <a:rPr lang="en-US" dirty="0" smtClean="0">
                <a:cs typeface="Arial" charset="0"/>
              </a:rPr>
              <a:t>Although problem-solving teams were helpful, they didn’t go far enough in getting employees involved in work-related decisions and processes. This shortcoming led to another type of team, a </a:t>
            </a:r>
            <a:r>
              <a:rPr lang="en-US" b="1" dirty="0" smtClean="0">
                <a:cs typeface="Arial" charset="0"/>
              </a:rPr>
              <a:t>self-managed work team</a:t>
            </a:r>
            <a:r>
              <a:rPr lang="en-US" dirty="0" smtClean="0">
                <a:cs typeface="Arial" charset="0"/>
              </a:rPr>
              <a:t>, a formal group of employees who operate without a manager and are responsible for a complete work process or segment. A self-managed team is responsible for getting the work done </a:t>
            </a:r>
            <a:r>
              <a:rPr lang="en-US" i="1" dirty="0" smtClean="0">
                <a:cs typeface="Arial" charset="0"/>
              </a:rPr>
              <a:t>and</a:t>
            </a:r>
            <a:r>
              <a:rPr lang="en-US" i="1" baseline="0" dirty="0" smtClean="0">
                <a:cs typeface="Arial" charset="0"/>
              </a:rPr>
              <a:t> </a:t>
            </a:r>
            <a:r>
              <a:rPr lang="en-US" dirty="0" smtClean="0">
                <a:cs typeface="Arial" charset="0"/>
              </a:rPr>
              <a:t>for managing themselves, which usually includes planning and scheduling of work, assigning tasks to members, collective control over the pace of work, making operating decisions, and taking action on problems.</a:t>
            </a:r>
          </a:p>
        </p:txBody>
      </p:sp>
      <p:sp>
        <p:nvSpPr>
          <p:cNvPr id="4" name="Slide Number Placeholder 3"/>
          <p:cNvSpPr>
            <a:spLocks noGrp="1"/>
          </p:cNvSpPr>
          <p:nvPr>
            <p:ph type="sldNum" sz="quarter" idx="5"/>
          </p:nvPr>
        </p:nvSpPr>
        <p:spPr/>
        <p:txBody>
          <a:bodyPr/>
          <a:lstStyle/>
          <a:p>
            <a:pPr>
              <a:defRPr/>
            </a:pPr>
            <a:fld id="{2EB01ECE-35A5-4E3B-B2AF-A5A1CADBDA6D}" type="slidenum">
              <a:rPr lang="en-US" smtClean="0"/>
              <a:pPr>
                <a:defRPr/>
              </a:pPr>
              <a:t>29</a:t>
            </a:fld>
            <a:endParaRPr lang="en-US" dirty="0"/>
          </a:p>
        </p:txBody>
      </p:sp>
    </p:spTree>
    <p:extLst>
      <p:ext uri="{BB962C8B-B14F-4D97-AF65-F5344CB8AC3E}">
        <p14:creationId xmlns:p14="http://schemas.microsoft.com/office/powerpoint/2010/main" val="411544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smtClean="0">
                <a:cs typeface="Arial" charset="0"/>
              </a:rPr>
              <a:t>The third type of team is the </a:t>
            </a:r>
            <a:r>
              <a:rPr lang="en-US" b="1" dirty="0" smtClean="0">
                <a:cs typeface="Arial" charset="0"/>
              </a:rPr>
              <a:t>cross-functional team</a:t>
            </a:r>
            <a:r>
              <a:rPr lang="en-US" dirty="0" smtClean="0">
                <a:cs typeface="Arial" charset="0"/>
              </a:rPr>
              <a:t> which is a work team composed of individuals from</a:t>
            </a:r>
            <a:r>
              <a:rPr lang="en-US" baseline="0" dirty="0" smtClean="0">
                <a:cs typeface="Arial" charset="0"/>
              </a:rPr>
              <a:t> </a:t>
            </a:r>
            <a:r>
              <a:rPr lang="en-US" dirty="0" smtClean="0">
                <a:cs typeface="Arial" charset="0"/>
              </a:rPr>
              <a:t>various functional specialties. Many organizations use cross-functional teams.</a:t>
            </a:r>
          </a:p>
          <a:p>
            <a:pPr eaLnBrk="1" hangingPunct="1"/>
            <a:endParaRPr lang="en-US" dirty="0" smtClean="0">
              <a:cs typeface="Arial" charset="0"/>
            </a:endParaRPr>
          </a:p>
          <a:p>
            <a:pPr eaLnBrk="1" hangingPunct="1"/>
            <a:r>
              <a:rPr lang="en-US" dirty="0" smtClean="0">
                <a:cs typeface="Arial" charset="0"/>
              </a:rPr>
              <a:t>The final type of team is the </a:t>
            </a:r>
            <a:r>
              <a:rPr lang="en-US" b="1" dirty="0" smtClean="0">
                <a:cs typeface="Arial" charset="0"/>
              </a:rPr>
              <a:t>virtual team</a:t>
            </a:r>
            <a:r>
              <a:rPr lang="en-US" dirty="0" smtClean="0">
                <a:cs typeface="Arial" charset="0"/>
              </a:rPr>
              <a:t>, a team that uses technology to link physically dispersed members to achieve a common goal. In a virtual team, members collaborate online with tools such as wide-area networks, videoconferencing, fax, e-mail, or Web sites where the team can hold online conferences. Virtual teams can do all the things that other teams can—share information, make decisions, and complete tasks; however, they lack the normal give-and-take of face-to-face discussions.</a:t>
            </a:r>
          </a:p>
        </p:txBody>
      </p:sp>
      <p:sp>
        <p:nvSpPr>
          <p:cNvPr id="4" name="Slide Number Placeholder 3"/>
          <p:cNvSpPr>
            <a:spLocks noGrp="1"/>
          </p:cNvSpPr>
          <p:nvPr>
            <p:ph type="sldNum" sz="quarter" idx="5"/>
          </p:nvPr>
        </p:nvSpPr>
        <p:spPr/>
        <p:txBody>
          <a:bodyPr/>
          <a:lstStyle/>
          <a:p>
            <a:pPr>
              <a:defRPr/>
            </a:pPr>
            <a:fld id="{D7AD812D-155C-4338-B8FA-54154B0F071C}" type="slidenum">
              <a:rPr lang="en-US" smtClean="0"/>
              <a:pPr>
                <a:defRPr/>
              </a:pPr>
              <a:t>30</a:t>
            </a:fld>
            <a:endParaRPr lang="en-US" dirty="0"/>
          </a:p>
        </p:txBody>
      </p:sp>
    </p:spTree>
    <p:extLst>
      <p:ext uri="{BB962C8B-B14F-4D97-AF65-F5344CB8AC3E}">
        <p14:creationId xmlns:p14="http://schemas.microsoft.com/office/powerpoint/2010/main" val="1064987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However, research on teams provides insights into the characteristics typically associated with effective teams.</a:t>
            </a:r>
          </a:p>
          <a:p>
            <a:pPr eaLnBrk="1" hangingPunct="1"/>
            <a:endParaRPr lang="en-US" dirty="0" smtClean="0">
              <a:cs typeface="Arial" charset="0"/>
            </a:endParaRPr>
          </a:p>
          <a:p>
            <a:pPr eaLnBrk="1" hangingPunct="1"/>
            <a:r>
              <a:rPr lang="en-US" dirty="0" smtClean="0">
                <a:cs typeface="Arial" charset="0"/>
              </a:rPr>
              <a:t>High-performance teams have a clear understanding of the goal to be achieved. Members are committed to the team’s goals, know what they’re expected to accomplish, and understand how they will work together to achieve these goals.</a:t>
            </a:r>
          </a:p>
          <a:p>
            <a:pPr eaLnBrk="1" hangingPunct="1"/>
            <a:endParaRPr lang="en-US" dirty="0" smtClean="0">
              <a:cs typeface="Arial" charset="0"/>
            </a:endParaRPr>
          </a:p>
          <a:p>
            <a:pPr eaLnBrk="1" hangingPunct="1"/>
            <a:r>
              <a:rPr lang="en-US" dirty="0" smtClean="0">
                <a:cs typeface="Arial" charset="0"/>
              </a:rPr>
              <a:t>Effective teams are composed of competent individuals who have the necessary technical and interpersonal skills to achieve the desired goals while working well together. This last point is important because not everyone who is technically competent has the interpersonal skills to work well as a team member.</a:t>
            </a:r>
          </a:p>
          <a:p>
            <a:pPr eaLnBrk="1" hangingPunct="1"/>
            <a:endParaRPr lang="en-US" dirty="0" smtClean="0">
              <a:cs typeface="Arial" charset="0"/>
            </a:endParaRPr>
          </a:p>
          <a:p>
            <a:pPr eaLnBrk="1" hangingPunct="1"/>
            <a:r>
              <a:rPr lang="en-US" dirty="0" smtClean="0">
                <a:cs typeface="Arial" charset="0"/>
              </a:rPr>
              <a:t>Effective teams are characterized by high mutual trust among members. That is, members believe in each other’s ability, character, and integrity. But as you probably know from personal relationships, trust is fragile. Maintaining this trust requires careful attention by managers.</a:t>
            </a:r>
          </a:p>
          <a:p>
            <a:pPr eaLnBrk="1" hangingPunct="1"/>
            <a:endParaRPr lang="en-US" dirty="0" smtClean="0">
              <a:cs typeface="Arial" charset="0"/>
            </a:endParaRPr>
          </a:p>
          <a:p>
            <a:pPr eaLnBrk="1" hangingPunct="1"/>
            <a:r>
              <a:rPr lang="en-US" dirty="0" smtClean="0">
                <a:cs typeface="Arial" charset="0"/>
              </a:rPr>
              <a:t>Unified commitment is characterized by dedication to the team’s goals and a willingness to expend extraordinary amounts of energy to achieve</a:t>
            </a:r>
            <a:r>
              <a:rPr lang="en-US" baseline="0" dirty="0" smtClean="0">
                <a:cs typeface="Arial" charset="0"/>
              </a:rPr>
              <a:t> </a:t>
            </a:r>
            <a:r>
              <a:rPr lang="en-US" dirty="0" smtClean="0">
                <a:cs typeface="Arial" charset="0"/>
              </a:rPr>
              <a:t>them. Members of an effective team exhibit intense loyalty and dedication to the team and are willing to do whatever it takes to help their  team succeed.</a:t>
            </a:r>
          </a:p>
          <a:p>
            <a:pPr eaLnBrk="1" hangingPunct="1"/>
            <a:endParaRPr lang="en-US" dirty="0" smtClean="0">
              <a:cs typeface="Arial" charset="0"/>
            </a:endParaRP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96B845D-5030-4F07-B943-E02FF9240E15}" type="slidenum">
              <a:rPr lang="en-US" smtClean="0"/>
              <a:pPr>
                <a:defRPr/>
              </a:pPr>
              <a:t>31</a:t>
            </a:fld>
            <a:endParaRPr lang="en-US" dirty="0"/>
          </a:p>
        </p:txBody>
      </p:sp>
    </p:spTree>
    <p:extLst>
      <p:ext uri="{BB962C8B-B14F-4D97-AF65-F5344CB8AC3E}">
        <p14:creationId xmlns:p14="http://schemas.microsoft.com/office/powerpoint/2010/main" val="389754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smtClean="0">
                <a:cs typeface="Arial" charset="0"/>
              </a:rPr>
              <a:t>Research shows that groups develop through five stages:</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forming stage </a:t>
            </a:r>
            <a:r>
              <a:rPr lang="en-US" dirty="0" smtClean="0">
                <a:cs typeface="Arial" charset="0"/>
              </a:rPr>
              <a:t>has two phases. The first occurs as people join the group. In a formal group, people join because of some work assignment. Once they’ve joined, the second phase begins: defining the group’s purpose, structure, and leadership.</a:t>
            </a:r>
          </a:p>
          <a:p>
            <a:pPr eaLnBrk="1" hangingPunct="1"/>
            <a:endParaRPr lang="en-US" dirty="0" smtClean="0">
              <a:cs typeface="Arial" charset="0"/>
            </a:endParaRPr>
          </a:p>
          <a:p>
            <a:pPr eaLnBrk="1" hangingPunct="1"/>
            <a:r>
              <a:rPr lang="en-US" dirty="0" smtClean="0">
                <a:cs typeface="Arial" charset="0"/>
              </a:rPr>
              <a:t>The </a:t>
            </a:r>
            <a:r>
              <a:rPr lang="en-US" b="1" dirty="0" smtClean="0">
                <a:cs typeface="Arial" charset="0"/>
              </a:rPr>
              <a:t>storming stage </a:t>
            </a:r>
            <a:r>
              <a:rPr lang="en-US" dirty="0" smtClean="0">
                <a:cs typeface="Arial" charset="0"/>
              </a:rPr>
              <a:t>is appropriately named because of the intragroup conflict. There’s conflict over who will control the group and what the group needs to be doing. During this stage, a relatively clear hierarchy of leadership and agreement on the group’s direction emerge.</a:t>
            </a:r>
          </a:p>
          <a:p>
            <a:pPr eaLnBrk="1" hangingPunct="1"/>
            <a:endParaRPr lang="en-US" dirty="0" smtClean="0">
              <a:cs typeface="Arial" charset="0"/>
            </a:endParaRPr>
          </a:p>
          <a:p>
            <a:pPr eaLnBrk="1" hangingPunct="1"/>
            <a:r>
              <a:rPr lang="en-US" dirty="0" smtClean="0">
                <a:cs typeface="Arial" charset="0"/>
              </a:rPr>
              <a:t>The </a:t>
            </a:r>
            <a:r>
              <a:rPr lang="en-US" b="1" dirty="0" err="1" smtClean="0">
                <a:cs typeface="Arial" charset="0"/>
              </a:rPr>
              <a:t>norming</a:t>
            </a:r>
            <a:r>
              <a:rPr lang="en-US" b="1" dirty="0" smtClean="0">
                <a:cs typeface="Arial" charset="0"/>
              </a:rPr>
              <a:t> stage </a:t>
            </a:r>
            <a:r>
              <a:rPr lang="en-US" dirty="0" smtClean="0">
                <a:cs typeface="Arial" charset="0"/>
              </a:rPr>
              <a:t>is one in which close relationships develop and the group becomes cohesive. There’s now a strong sense of group identity and camaraderie. This stage is complete when the group structure solidifies and the group has assimilated a common set of expectations (or norms) regarding member behavior.</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7E9017C5-C772-4980-97F8-411E076DA9EA}" type="slidenum">
              <a:rPr lang="en-US" smtClean="0"/>
              <a:pPr>
                <a:defRPr/>
              </a:pPr>
              <a:t>5</a:t>
            </a:fld>
            <a:endParaRPr lang="en-US" dirty="0"/>
          </a:p>
        </p:txBody>
      </p:sp>
    </p:spTree>
    <p:extLst>
      <p:ext uri="{BB962C8B-B14F-4D97-AF65-F5344CB8AC3E}">
        <p14:creationId xmlns:p14="http://schemas.microsoft.com/office/powerpoint/2010/main" val="4256735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pPr eaLnBrk="1" hangingPunct="1"/>
            <a:r>
              <a:rPr lang="en-US" dirty="0" smtClean="0">
                <a:cs typeface="Arial" charset="0"/>
              </a:rPr>
              <a:t>Not surprisingly, effective teams are characterized by good communication.  Members convey messages, verbally and nonverbally, between</a:t>
            </a:r>
            <a:r>
              <a:rPr lang="en-US" baseline="0" dirty="0" smtClean="0">
                <a:cs typeface="Arial" charset="0"/>
              </a:rPr>
              <a:t> </a:t>
            </a:r>
            <a:r>
              <a:rPr lang="en-US" dirty="0" smtClean="0">
                <a:cs typeface="Arial" charset="0"/>
              </a:rPr>
              <a:t>each other in ways that are readily and clearly understood. Also, feedback helps guide team members and correct misunderstandings.</a:t>
            </a:r>
          </a:p>
          <a:p>
            <a:pPr eaLnBrk="1" hangingPunct="1"/>
            <a:endParaRPr lang="en-US" dirty="0" smtClean="0">
              <a:cs typeface="Arial" charset="0"/>
            </a:endParaRPr>
          </a:p>
          <a:p>
            <a:pPr eaLnBrk="1" hangingPunct="1"/>
            <a:r>
              <a:rPr lang="en-US" dirty="0" smtClean="0">
                <a:cs typeface="Arial" charset="0"/>
              </a:rPr>
              <a:t>Effective teams are continually making adjustments to whom does what. This flexibility requires team members to possess negotiating skills.</a:t>
            </a:r>
            <a:r>
              <a:rPr lang="en-US" baseline="0" dirty="0" smtClean="0">
                <a:cs typeface="Arial" charset="0"/>
              </a:rPr>
              <a:t> </a:t>
            </a:r>
            <a:r>
              <a:rPr lang="en-US" dirty="0" smtClean="0">
                <a:cs typeface="Arial" charset="0"/>
              </a:rPr>
              <a:t>Because problems and relationships regularly change within teams, members need to be able to confront and reconcile differences.</a:t>
            </a:r>
          </a:p>
          <a:p>
            <a:pPr eaLnBrk="1" hangingPunct="1"/>
            <a:endParaRPr lang="en-US" dirty="0" smtClean="0">
              <a:cs typeface="Arial" charset="0"/>
            </a:endParaRPr>
          </a:p>
          <a:p>
            <a:pPr eaLnBrk="1" hangingPunct="1"/>
            <a:r>
              <a:rPr lang="en-US" dirty="0" smtClean="0">
                <a:cs typeface="Arial" charset="0"/>
              </a:rPr>
              <a:t>Effective leaders are important. They can motivate a team to follow them through the most difficult situations. How? By clarifying goals,</a:t>
            </a:r>
          </a:p>
          <a:p>
            <a:pPr eaLnBrk="1" hangingPunct="1"/>
            <a:r>
              <a:rPr lang="en-US" dirty="0" smtClean="0">
                <a:cs typeface="Arial" charset="0"/>
              </a:rPr>
              <a:t>demonstrating that change is possible by overcoming inertia, increasing the self-confidence of team members, and helping members to more fully realize their potential. Increasingly, effective team leaders act as coaches and facilitators. They help guide and support the team, but don’t control it. Studies have shown that when a team leader’s emotional displays—positive </a:t>
            </a:r>
            <a:r>
              <a:rPr lang="en-US" i="1" dirty="0" smtClean="0">
                <a:cs typeface="Arial" charset="0"/>
              </a:rPr>
              <a:t>and </a:t>
            </a:r>
            <a:r>
              <a:rPr lang="en-US" dirty="0" smtClean="0">
                <a:cs typeface="Arial" charset="0"/>
              </a:rPr>
              <a:t>negative—are used at appropriate times, the</a:t>
            </a:r>
            <a:r>
              <a:rPr lang="en-US" baseline="0" dirty="0" smtClean="0">
                <a:cs typeface="Arial" charset="0"/>
              </a:rPr>
              <a:t> </a:t>
            </a:r>
            <a:r>
              <a:rPr lang="en-US" dirty="0" smtClean="0">
                <a:cs typeface="Arial" charset="0"/>
              </a:rPr>
              <a:t>team’s functioning and performance can be enhanced.</a:t>
            </a:r>
          </a:p>
        </p:txBody>
      </p:sp>
      <p:sp>
        <p:nvSpPr>
          <p:cNvPr id="4" name="Slide Number Placeholder 3"/>
          <p:cNvSpPr>
            <a:spLocks noGrp="1"/>
          </p:cNvSpPr>
          <p:nvPr>
            <p:ph type="sldNum" sz="quarter" idx="5"/>
          </p:nvPr>
        </p:nvSpPr>
        <p:spPr/>
        <p:txBody>
          <a:bodyPr/>
          <a:lstStyle/>
          <a:p>
            <a:pPr>
              <a:defRPr/>
            </a:pPr>
            <a:fld id="{A42D0CF5-8DD2-4089-837E-B71C2D632E82}" type="slidenum">
              <a:rPr lang="en-US" smtClean="0"/>
              <a:pPr>
                <a:defRPr/>
              </a:pPr>
              <a:t>32</a:t>
            </a:fld>
            <a:endParaRPr lang="en-US" dirty="0"/>
          </a:p>
        </p:txBody>
      </p:sp>
    </p:spTree>
    <p:extLst>
      <p:ext uri="{BB962C8B-B14F-4D97-AF65-F5344CB8AC3E}">
        <p14:creationId xmlns:p14="http://schemas.microsoft.com/office/powerpoint/2010/main" val="2442030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pPr eaLnBrk="1" hangingPunct="1"/>
            <a:r>
              <a:rPr lang="en-US" dirty="0" smtClean="0">
                <a:cs typeface="Arial" charset="0"/>
              </a:rPr>
              <a:t>However, research on teams provides insights into the characteristics typically associated with effective teams.  These characteristics</a:t>
            </a:r>
          </a:p>
          <a:p>
            <a:pPr eaLnBrk="1" hangingPunct="1"/>
            <a:r>
              <a:rPr lang="en-US" dirty="0" smtClean="0">
                <a:cs typeface="Arial" charset="0"/>
              </a:rPr>
              <a:t>are listed in Exhibit 13-10.</a:t>
            </a:r>
          </a:p>
          <a:p>
            <a:pPr eaLnBrk="1" hangingPunct="1"/>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97141657-F512-41F4-9C0D-E5C51A41C0F2}" type="slidenum">
              <a:rPr lang="en-US" smtClean="0"/>
              <a:pPr>
                <a:defRPr/>
              </a:pPr>
              <a:t>33</a:t>
            </a:fld>
            <a:endParaRPr lang="en-US" dirty="0"/>
          </a:p>
        </p:txBody>
      </p:sp>
    </p:spTree>
    <p:extLst>
      <p:ext uri="{BB962C8B-B14F-4D97-AF65-F5344CB8AC3E}">
        <p14:creationId xmlns:p14="http://schemas.microsoft.com/office/powerpoint/2010/main" val="2888360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normAutofit lnSpcReduction="10000"/>
          </a:bodyPr>
          <a:lstStyle/>
          <a:p>
            <a:pPr eaLnBrk="1" hangingPunct="1"/>
            <a:r>
              <a:rPr lang="en-US" dirty="0" smtClean="0">
                <a:cs typeface="Arial" charset="0"/>
              </a:rPr>
              <a:t>In global organizations, understanding the relationship between group performance and group member resources is more challenging because of the unique cultural characteristics represented by members of a global team. In addition to recognizing team members’ abilities, skills, knowledge, and personality, managers need to be familiar with and clearly understand the cultural characteristics of the groups and the group members they manage.</a:t>
            </a:r>
          </a:p>
          <a:p>
            <a:pPr eaLnBrk="1" hangingPunct="1"/>
            <a:endParaRPr lang="en-US" dirty="0" smtClean="0">
              <a:cs typeface="Arial" charset="0"/>
            </a:endParaRPr>
          </a:p>
          <a:p>
            <a:pPr eaLnBrk="1" hangingPunct="1"/>
            <a:r>
              <a:rPr lang="en-US" dirty="0" smtClean="0">
                <a:cs typeface="Arial" charset="0"/>
              </a:rPr>
              <a:t>Some of the structural areas where we see differences in managing global teams include conformity, status, social loafing, and cohesiveness. Are conformity findings generalizable across cultures? Research suggests that Asch’s findings are culture-bound.  For instance, as might be expected, conformity to social norms tends to be higher in collectivistic cultures than in individualistic cultures. Despite this tendency, however, groupthink tends to be less of a problem in global teams because members are less likely to feel pressured to conform to the ideas, conclusions, and decisions of the group.</a:t>
            </a:r>
          </a:p>
          <a:p>
            <a:pPr eaLnBrk="1" hangingPunct="1"/>
            <a:endParaRPr lang="en-US" dirty="0" smtClean="0">
              <a:cs typeface="Arial" charset="0"/>
            </a:endParaRPr>
          </a:p>
          <a:p>
            <a:pPr eaLnBrk="1" hangingPunct="1"/>
            <a:r>
              <a:rPr lang="en-US" dirty="0" smtClean="0">
                <a:cs typeface="Arial" charset="0"/>
              </a:rPr>
              <a:t>The processes global teams use to do their work can be particularly challenging for managers. For one thing, communication issues often arise because not all team members may be fluent in the team’s working language. This can lead to inaccuracies, misunderstandings, and inefficiencies. However, research also has shown that a multicultural global team is better able to capitalize on the diversity of ideas represented if a wide range of information is used.</a:t>
            </a:r>
          </a:p>
        </p:txBody>
      </p:sp>
      <p:sp>
        <p:nvSpPr>
          <p:cNvPr id="4" name="Slide Number Placeholder 3"/>
          <p:cNvSpPr>
            <a:spLocks noGrp="1"/>
          </p:cNvSpPr>
          <p:nvPr>
            <p:ph type="sldNum" sz="quarter" idx="5"/>
          </p:nvPr>
        </p:nvSpPr>
        <p:spPr/>
        <p:txBody>
          <a:bodyPr/>
          <a:lstStyle/>
          <a:p>
            <a:pPr>
              <a:defRPr/>
            </a:pPr>
            <a:fld id="{496C106A-6448-432A-8054-C7FC93F74229}" type="slidenum">
              <a:rPr lang="en-US" smtClean="0"/>
              <a:pPr>
                <a:defRPr/>
              </a:pPr>
              <a:t>34</a:t>
            </a:fld>
            <a:endParaRPr lang="en-US" dirty="0"/>
          </a:p>
        </p:txBody>
      </p:sp>
    </p:spTree>
    <p:extLst>
      <p:ext uri="{BB962C8B-B14F-4D97-AF65-F5344CB8AC3E}">
        <p14:creationId xmlns:p14="http://schemas.microsoft.com/office/powerpoint/2010/main" val="8928464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eaLnBrk="1" hangingPunct="1"/>
            <a:r>
              <a:rPr lang="en-US" dirty="0" smtClean="0">
                <a:cs typeface="Arial" charset="0"/>
              </a:rPr>
              <a:t>What do we know about managing global teams? We know there are both drawbacks and benefits in using global teams (see Exhibit 13-11).</a:t>
            </a:r>
          </a:p>
          <a:p>
            <a:pPr eaLnBrk="1" hangingPunct="1"/>
            <a:r>
              <a:rPr lang="en-US" dirty="0" smtClean="0">
                <a:cs typeface="Arial" charset="0"/>
              </a:rPr>
              <a:t>Using our group model as a framework, we can see some of the issues associated with managing global teams.</a:t>
            </a:r>
          </a:p>
        </p:txBody>
      </p:sp>
      <p:sp>
        <p:nvSpPr>
          <p:cNvPr id="4" name="Slide Number Placeholder 3"/>
          <p:cNvSpPr>
            <a:spLocks noGrp="1"/>
          </p:cNvSpPr>
          <p:nvPr>
            <p:ph type="sldNum" sz="quarter" idx="5"/>
          </p:nvPr>
        </p:nvSpPr>
        <p:spPr/>
        <p:txBody>
          <a:bodyPr/>
          <a:lstStyle/>
          <a:p>
            <a:pPr>
              <a:defRPr/>
            </a:pPr>
            <a:fld id="{B29DE518-9D37-4183-8FEE-6F4807C91470}" type="slidenum">
              <a:rPr lang="en-US" smtClean="0"/>
              <a:pPr>
                <a:defRPr/>
              </a:pPr>
              <a:t>35</a:t>
            </a:fld>
            <a:endParaRPr lang="en-US" dirty="0"/>
          </a:p>
        </p:txBody>
      </p:sp>
    </p:spTree>
    <p:extLst>
      <p:ext uri="{BB962C8B-B14F-4D97-AF65-F5344CB8AC3E}">
        <p14:creationId xmlns:p14="http://schemas.microsoft.com/office/powerpoint/2010/main" val="2112078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pPr eaLnBrk="1" hangingPunct="1"/>
            <a:r>
              <a:rPr lang="en-US" smtClean="0">
                <a:cs typeface="Arial" charset="0"/>
              </a:rPr>
              <a:t>We can’t leave this chapter on managing teams without looking at the patterns of informal connections among individuals within groups—that is, at the </a:t>
            </a:r>
            <a:r>
              <a:rPr lang="en-US" b="1" smtClean="0">
                <a:cs typeface="Arial" charset="0"/>
              </a:rPr>
              <a:t>social network structure</a:t>
            </a:r>
            <a:r>
              <a:rPr lang="en-US" smtClean="0">
                <a:cs typeface="Arial" charset="0"/>
              </a:rPr>
              <a:t>.  What actually happens </a:t>
            </a:r>
            <a:r>
              <a:rPr lang="en-US" i="1" smtClean="0">
                <a:cs typeface="Arial" charset="0"/>
              </a:rPr>
              <a:t>within </a:t>
            </a:r>
            <a:r>
              <a:rPr lang="en-US" smtClean="0">
                <a:cs typeface="Arial" charset="0"/>
              </a:rPr>
              <a:t>groups? How </a:t>
            </a:r>
            <a:r>
              <a:rPr lang="en-US" i="1" smtClean="0">
                <a:cs typeface="Arial" charset="0"/>
              </a:rPr>
              <a:t>do </a:t>
            </a:r>
            <a:r>
              <a:rPr lang="en-US" smtClean="0">
                <a:cs typeface="Arial" charset="0"/>
              </a:rPr>
              <a:t>group members relate to each other and how does work get done? Managers need to understand the social networks and social relationships of work groups. Why? Because a group’s informal social relationships can help or hinder its effectiveness.</a:t>
            </a:r>
          </a:p>
        </p:txBody>
      </p:sp>
      <p:sp>
        <p:nvSpPr>
          <p:cNvPr id="4" name="Slide Number Placeholder 3"/>
          <p:cNvSpPr>
            <a:spLocks noGrp="1"/>
          </p:cNvSpPr>
          <p:nvPr>
            <p:ph type="sldNum" sz="quarter" idx="5"/>
          </p:nvPr>
        </p:nvSpPr>
        <p:spPr/>
        <p:txBody>
          <a:bodyPr/>
          <a:lstStyle/>
          <a:p>
            <a:pPr>
              <a:defRPr/>
            </a:pPr>
            <a:fld id="{2AD62C61-C28C-4B3D-B229-FB37028AD875}" type="slidenum">
              <a:rPr lang="en-US" smtClean="0"/>
              <a:pPr>
                <a:defRPr/>
              </a:pPr>
              <a:t>36</a:t>
            </a:fld>
            <a:endParaRPr lang="en-US" dirty="0"/>
          </a:p>
        </p:txBody>
      </p:sp>
    </p:spTree>
    <p:extLst>
      <p:ext uri="{BB962C8B-B14F-4D97-AF65-F5344CB8AC3E}">
        <p14:creationId xmlns:p14="http://schemas.microsoft.com/office/powerpoint/2010/main" val="3115734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37</a:t>
            </a:fld>
            <a:endParaRPr lang="en-US" dirty="0"/>
          </a:p>
        </p:txBody>
      </p:sp>
    </p:spTree>
    <p:extLst>
      <p:ext uri="{BB962C8B-B14F-4D97-AF65-F5344CB8AC3E}">
        <p14:creationId xmlns:p14="http://schemas.microsoft.com/office/powerpoint/2010/main" val="227200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fourth stage is the </a:t>
            </a:r>
            <a:r>
              <a:rPr lang="en-US" b="1" dirty="0" smtClean="0">
                <a:cs typeface="Arial" charset="0"/>
              </a:rPr>
              <a:t>performing stage</a:t>
            </a:r>
            <a:r>
              <a:rPr lang="en-US" dirty="0" smtClean="0">
                <a:cs typeface="Arial" charset="0"/>
              </a:rPr>
              <a:t>. The group structure is in place and accepted by group members. Their energies have moved from getting to know and understand each other to working on the group’s task. This is the last stage of development for permanent work groups.</a:t>
            </a:r>
          </a:p>
          <a:p>
            <a:pPr eaLnBrk="1" hangingPunct="1"/>
            <a:endParaRPr lang="en-US" dirty="0" smtClean="0">
              <a:cs typeface="Arial" charset="0"/>
            </a:endParaRPr>
          </a:p>
          <a:p>
            <a:pPr eaLnBrk="1" hangingPunct="1"/>
            <a:r>
              <a:rPr lang="en-US" dirty="0" smtClean="0">
                <a:cs typeface="Arial" charset="0"/>
              </a:rPr>
              <a:t>For temporary groups—project teams, task forces, or similar groups that have a limited task to do—the final stage is </a:t>
            </a:r>
            <a:r>
              <a:rPr lang="en-US" b="1" dirty="0" smtClean="0">
                <a:cs typeface="Arial" charset="0"/>
              </a:rPr>
              <a:t>adjourning</a:t>
            </a:r>
            <a:r>
              <a:rPr lang="en-US" dirty="0" smtClean="0">
                <a:cs typeface="Arial" charset="0"/>
              </a:rPr>
              <a:t>. In this stage, the group prepares to disband. The group focuses its attention on wrapping up activities instead of task performance.</a:t>
            </a:r>
          </a:p>
        </p:txBody>
      </p:sp>
      <p:sp>
        <p:nvSpPr>
          <p:cNvPr id="4" name="Slide Number Placeholder 3"/>
          <p:cNvSpPr>
            <a:spLocks noGrp="1"/>
          </p:cNvSpPr>
          <p:nvPr>
            <p:ph type="sldNum" sz="quarter" idx="5"/>
          </p:nvPr>
        </p:nvSpPr>
        <p:spPr/>
        <p:txBody>
          <a:bodyPr/>
          <a:lstStyle/>
          <a:p>
            <a:pPr>
              <a:defRPr/>
            </a:pPr>
            <a:fld id="{CAE22B28-0932-4922-AE9D-DE8B32A3EBBD}" type="slidenum">
              <a:rPr lang="en-US" smtClean="0"/>
              <a:pPr>
                <a:defRPr/>
              </a:pPr>
              <a:t>6</a:t>
            </a:fld>
            <a:endParaRPr lang="en-US" dirty="0"/>
          </a:p>
        </p:txBody>
      </p:sp>
    </p:spTree>
    <p:extLst>
      <p:ext uri="{BB962C8B-B14F-4D97-AF65-F5344CB8AC3E}">
        <p14:creationId xmlns:p14="http://schemas.microsoft.com/office/powerpoint/2010/main" val="228470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smtClean="0">
                <a:cs typeface="Arial" charset="0"/>
              </a:rPr>
              <a:t>The fourth stage is the </a:t>
            </a:r>
            <a:r>
              <a:rPr lang="en-US" b="1" dirty="0" smtClean="0">
                <a:cs typeface="Arial" charset="0"/>
              </a:rPr>
              <a:t>performing stage</a:t>
            </a:r>
            <a:r>
              <a:rPr lang="en-US" dirty="0" smtClean="0">
                <a:cs typeface="Arial" charset="0"/>
              </a:rPr>
              <a:t>. The group structure is in place and accepted by group members. Their energies have moved from getting to know and understand each other to working on the group’s task. This is the last stage of development for permanent work groups.</a:t>
            </a:r>
          </a:p>
          <a:p>
            <a:pPr eaLnBrk="1" hangingPunct="1"/>
            <a:endParaRPr lang="en-US" dirty="0" smtClean="0">
              <a:cs typeface="Arial" charset="0"/>
            </a:endParaRPr>
          </a:p>
          <a:p>
            <a:pPr eaLnBrk="1" hangingPunct="1"/>
            <a:r>
              <a:rPr lang="en-US" dirty="0" smtClean="0">
                <a:cs typeface="Arial" charset="0"/>
              </a:rPr>
              <a:t>For temporary groups—project teams, task forces, or similar groups that have a limited task to do—the final stage is </a:t>
            </a:r>
            <a:r>
              <a:rPr lang="en-US" b="1" dirty="0" smtClean="0">
                <a:cs typeface="Arial" charset="0"/>
              </a:rPr>
              <a:t>adjourning</a:t>
            </a:r>
            <a:r>
              <a:rPr lang="en-US" dirty="0" smtClean="0">
                <a:cs typeface="Arial" charset="0"/>
              </a:rPr>
              <a:t>. In this stage, the group prepares to disband. The group focuses its attention on wrapping up activities instead of task performance.</a:t>
            </a:r>
          </a:p>
        </p:txBody>
      </p:sp>
      <p:sp>
        <p:nvSpPr>
          <p:cNvPr id="4" name="Slide Number Placeholder 3"/>
          <p:cNvSpPr>
            <a:spLocks noGrp="1"/>
          </p:cNvSpPr>
          <p:nvPr>
            <p:ph type="sldNum" sz="quarter" idx="5"/>
          </p:nvPr>
        </p:nvSpPr>
        <p:spPr/>
        <p:txBody>
          <a:bodyPr/>
          <a:lstStyle/>
          <a:p>
            <a:pPr>
              <a:defRPr/>
            </a:pPr>
            <a:fld id="{CAE22B28-0932-4922-AE9D-DE8B32A3EBBD}" type="slidenum">
              <a:rPr lang="en-US" smtClean="0"/>
              <a:pPr>
                <a:defRPr/>
              </a:pPr>
              <a:t>7</a:t>
            </a:fld>
            <a:endParaRPr lang="en-US" dirty="0"/>
          </a:p>
        </p:txBody>
      </p:sp>
    </p:spTree>
    <p:extLst>
      <p:ext uri="{BB962C8B-B14F-4D97-AF65-F5344CB8AC3E}">
        <p14:creationId xmlns:p14="http://schemas.microsoft.com/office/powerpoint/2010/main" val="228470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smtClean="0">
                <a:cs typeface="Arial" charset="0"/>
              </a:rPr>
              <a:t>Exhibit 13-2 shows the stages of group development. The five stages are </a:t>
            </a:r>
            <a:r>
              <a:rPr lang="en-US" i="1" dirty="0" smtClean="0">
                <a:cs typeface="Arial" charset="0"/>
              </a:rPr>
              <a:t>forming, storming, norming, performing, </a:t>
            </a:r>
            <a:r>
              <a:rPr lang="en-US" dirty="0" smtClean="0">
                <a:cs typeface="Arial" charset="0"/>
              </a:rPr>
              <a:t>and </a:t>
            </a:r>
            <a:r>
              <a:rPr lang="en-US" i="1" dirty="0" smtClean="0">
                <a:cs typeface="Arial" charset="0"/>
              </a:rPr>
              <a:t>adjourning.</a:t>
            </a:r>
            <a:endParaRPr lang="en-US" dirty="0" smtClean="0">
              <a:cs typeface="Arial" charset="0"/>
            </a:endParaRPr>
          </a:p>
        </p:txBody>
      </p:sp>
      <p:sp>
        <p:nvSpPr>
          <p:cNvPr id="4" name="Slide Number Placeholder 3"/>
          <p:cNvSpPr>
            <a:spLocks noGrp="1"/>
          </p:cNvSpPr>
          <p:nvPr>
            <p:ph type="sldNum" sz="quarter" idx="5"/>
          </p:nvPr>
        </p:nvSpPr>
        <p:spPr/>
        <p:txBody>
          <a:bodyPr/>
          <a:lstStyle/>
          <a:p>
            <a:pPr>
              <a:defRPr/>
            </a:pPr>
            <a:fld id="{E3E805EA-D3D4-4581-A7E1-8C90B9C8FD26}" type="slidenum">
              <a:rPr lang="en-US" smtClean="0"/>
              <a:pPr>
                <a:defRPr/>
              </a:pPr>
              <a:t>8</a:t>
            </a:fld>
            <a:endParaRPr lang="en-US" dirty="0"/>
          </a:p>
        </p:txBody>
      </p:sp>
    </p:spTree>
    <p:extLst>
      <p:ext uri="{BB962C8B-B14F-4D97-AF65-F5344CB8AC3E}">
        <p14:creationId xmlns:p14="http://schemas.microsoft.com/office/powerpoint/2010/main" val="314198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smtClean="0">
                <a:cs typeface="Arial" charset="0"/>
              </a:rPr>
              <a:t>Why </a:t>
            </a:r>
            <a:r>
              <a:rPr lang="en-US" i="1" smtClean="0">
                <a:cs typeface="Arial" charset="0"/>
              </a:rPr>
              <a:t>are </a:t>
            </a:r>
            <a:r>
              <a:rPr lang="en-US" smtClean="0">
                <a:cs typeface="Arial" charset="0"/>
              </a:rPr>
              <a:t>some groups more successful than others? Why do some groups achieve high levels of performance and high levels of member satisfaction and others do not? The answers are complex, but include variables such as the abilities of the group’s members, the size of the group, the level of conflict, and the internal pressures on members to conform to the group’s norms.</a:t>
            </a:r>
          </a:p>
        </p:txBody>
      </p:sp>
      <p:sp>
        <p:nvSpPr>
          <p:cNvPr id="4" name="Slide Number Placeholder 3"/>
          <p:cNvSpPr>
            <a:spLocks noGrp="1"/>
          </p:cNvSpPr>
          <p:nvPr>
            <p:ph type="sldNum" sz="quarter" idx="5"/>
          </p:nvPr>
        </p:nvSpPr>
        <p:spPr/>
        <p:txBody>
          <a:bodyPr/>
          <a:lstStyle/>
          <a:p>
            <a:pPr>
              <a:defRPr/>
            </a:pPr>
            <a:fld id="{D0471757-1D92-4B4B-9D41-B50CB6A49ED3}" type="slidenum">
              <a:rPr lang="en-US" smtClean="0"/>
              <a:pPr>
                <a:defRPr/>
              </a:pPr>
              <a:t>9</a:t>
            </a:fld>
            <a:endParaRPr lang="en-US" dirty="0"/>
          </a:p>
        </p:txBody>
      </p:sp>
    </p:spTree>
    <p:extLst>
      <p:ext uri="{BB962C8B-B14F-4D97-AF65-F5344CB8AC3E}">
        <p14:creationId xmlns:p14="http://schemas.microsoft.com/office/powerpoint/2010/main" val="79425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Exhibit 13-3 presents the major factors that determine group performance and satisfaction.</a:t>
            </a:r>
          </a:p>
        </p:txBody>
      </p:sp>
      <p:sp>
        <p:nvSpPr>
          <p:cNvPr id="4" name="Slide Number Placeholder 3"/>
          <p:cNvSpPr>
            <a:spLocks noGrp="1"/>
          </p:cNvSpPr>
          <p:nvPr>
            <p:ph type="sldNum" sz="quarter" idx="5"/>
          </p:nvPr>
        </p:nvSpPr>
        <p:spPr/>
        <p:txBody>
          <a:bodyPr/>
          <a:lstStyle/>
          <a:p>
            <a:pPr>
              <a:defRPr/>
            </a:pPr>
            <a:fld id="{B1AF7DFC-90FB-4261-911F-6E543C333F55}" type="slidenum">
              <a:rPr lang="en-US" smtClean="0"/>
              <a:pPr>
                <a:defRPr/>
              </a:pPr>
              <a:t>10</a:t>
            </a:fld>
            <a:endParaRPr lang="en-US" dirty="0"/>
          </a:p>
        </p:txBody>
      </p:sp>
    </p:spTree>
    <p:extLst>
      <p:ext uri="{BB962C8B-B14F-4D97-AF65-F5344CB8AC3E}">
        <p14:creationId xmlns:p14="http://schemas.microsoft.com/office/powerpoint/2010/main" val="2097956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smtClean="0">
                <a:cs typeface="Arial" charset="0"/>
              </a:rPr>
              <a:t>Work groups are affected by the external conditions imposed on it such as the organization’s strategy, authority relationships, formal rules and regulations, availability of resources, employee selection criteria, the performance management system and culture, and the general physical layout of the group’s work space.</a:t>
            </a:r>
          </a:p>
        </p:txBody>
      </p:sp>
      <p:sp>
        <p:nvSpPr>
          <p:cNvPr id="4" name="Slide Number Placeholder 3"/>
          <p:cNvSpPr>
            <a:spLocks noGrp="1"/>
          </p:cNvSpPr>
          <p:nvPr>
            <p:ph type="sldNum" sz="quarter" idx="5"/>
          </p:nvPr>
        </p:nvSpPr>
        <p:spPr/>
        <p:txBody>
          <a:bodyPr/>
          <a:lstStyle/>
          <a:p>
            <a:pPr>
              <a:defRPr/>
            </a:pPr>
            <a:fld id="{87B7C2A7-1604-4A48-B883-916F52796F7A}" type="slidenum">
              <a:rPr lang="en-US" smtClean="0"/>
              <a:pPr>
                <a:defRPr/>
              </a:pPr>
              <a:t>11</a:t>
            </a:fld>
            <a:endParaRPr lang="en-US" dirty="0"/>
          </a:p>
        </p:txBody>
      </p:sp>
    </p:spTree>
    <p:extLst>
      <p:ext uri="{BB962C8B-B14F-4D97-AF65-F5344CB8AC3E}">
        <p14:creationId xmlns:p14="http://schemas.microsoft.com/office/powerpoint/2010/main" val="323136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14-</a:t>
            </a:r>
            <a:fld id="{927840AF-157A-47DE-B8C7-39DE7FDE0E9E}" type="slidenum">
              <a:rPr lang="en-US" sz="1200" b="1">
                <a:solidFill>
                  <a:schemeClr val="bg1"/>
                </a:solidFill>
              </a:rPr>
              <a:pPr eaLnBrk="0" hangingPunct="0">
                <a:spcBef>
                  <a:spcPct val="50000"/>
                </a:spcBef>
              </a:pPr>
              <a:t>‹#›</a:t>
            </a:fld>
            <a:r>
              <a:rPr lang="en-US" sz="1200" b="1">
                <a:solidFill>
                  <a:schemeClr val="bg1"/>
                </a:solidFill>
              </a:rPr>
              <a:t> </a:t>
            </a: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14-</a:t>
            </a:r>
            <a:fld id="{0CF9D82E-4FD6-4847-8E07-FFCEDA497041}" type="slidenum">
              <a:rPr lang="en-US" sz="1200" b="1">
                <a:solidFill>
                  <a:schemeClr val="bg1"/>
                </a:solidFill>
              </a:rPr>
              <a:pPr eaLnBrk="0" hangingPunct="0">
                <a:spcBef>
                  <a:spcPct val="50000"/>
                </a:spcBef>
              </a:pPr>
              <a:t>‹#›</a:t>
            </a:fld>
            <a:r>
              <a:rPr lang="en-US" sz="1200" b="1">
                <a:solidFill>
                  <a:schemeClr val="bg1"/>
                </a:solidFill>
              </a:rPr>
              <a:t> </a:t>
            </a: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B0D7CB7-1BED-43D3-B285-54CCAD941368}"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5CEA9C0-4408-4C47-A7C3-D25BAFA06319}"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0E7657-15DF-4B2E-A4E3-60D1F65E99AB}"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FAE54C-D577-4DC2-93A1-36CDA6010C19}"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23E546A-8C9C-4ABD-829F-FC5B145E5584}" type="datetime4">
              <a:rPr lang="en-US" smtClean="0"/>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A4F8E284-9A83-4101-AB47-BA1B4CCF2673}" type="datetime4">
              <a:rPr lang="en-US" smtClean="0"/>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574F0B0-C6DD-412D-A0E4-87D3C81E2CCB}" type="datetime4">
              <a:rPr lang="en-US" smtClean="0"/>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BAA604F-4168-4184-84D4-82445C764CF5}"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F0DFC17-17CA-4208-AAB9-F4BBAC2EBBE2}"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FCD2A-E687-4C2C-BE62-769DB78F399E}"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9C7A45-FCB2-40A0-857F-C2A26EF880BF}"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14-</a:t>
            </a:r>
            <a:fld id="{5285C1FE-6807-471C-95B3-4C8413D85F82}"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14-</a:t>
            </a:r>
            <a:fld id="{D6187179-C143-48BA-BE1B-054ECBF44997}"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EE761E86-FDB1-496E-AB30-9673C9748EE3}" type="datetime4">
              <a:rPr lang="en-US" smtClean="0"/>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qA-gbpt7Ts8"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2000" y="1447800"/>
            <a:ext cx="3886200" cy="1752600"/>
          </a:xfrm>
        </p:spPr>
        <p:txBody>
          <a:bodyPr>
            <a:normAutofit/>
          </a:bodyPr>
          <a:lstStyle/>
          <a:p>
            <a:r>
              <a:rPr lang="en-US" dirty="0" err="1" smtClean="0">
                <a:latin typeface="HelveticaNeue-Light"/>
              </a:rPr>
              <a:t>Gestão</a:t>
            </a:r>
            <a:r>
              <a:rPr lang="en-US" dirty="0" smtClean="0">
                <a:latin typeface="HelveticaNeue-Light"/>
              </a:rPr>
              <a:t> de </a:t>
            </a:r>
            <a:r>
              <a:rPr lang="en-US" dirty="0" err="1" smtClean="0">
                <a:latin typeface="HelveticaNeue-Light"/>
              </a:rPr>
              <a:t>equipas</a:t>
            </a:r>
            <a:endParaRPr lang="en-US" dirty="0">
              <a:latin typeface="HelveticaNeue-Ligh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838200"/>
            <a:ext cx="3733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9" name="TextBox 8"/>
          <p:cNvSpPr txBox="1"/>
          <p:nvPr/>
        </p:nvSpPr>
        <p:spPr>
          <a:xfrm>
            <a:off x="8077200" y="6488668"/>
            <a:ext cx="718131" cy="261610"/>
          </a:xfrm>
          <a:prstGeom prst="rect">
            <a:avLst/>
          </a:prstGeom>
          <a:noFill/>
        </p:spPr>
        <p:txBody>
          <a:bodyPr wrap="square" rtlCol="0">
            <a:spAutoFit/>
          </a:bodyPr>
          <a:lstStyle/>
          <a:p>
            <a:r>
              <a:rPr lang="en-US" sz="1100" dirty="0" smtClean="0"/>
              <a:t>13 - 1</a:t>
            </a:r>
            <a:endParaRPr lang="en-US" sz="1100" dirty="0"/>
          </a:p>
        </p:txBody>
      </p:sp>
      <p:sp>
        <p:nvSpPr>
          <p:cNvPr id="8" name="Oval 7"/>
          <p:cNvSpPr/>
          <p:nvPr/>
        </p:nvSpPr>
        <p:spPr>
          <a:xfrm>
            <a:off x="7467600" y="4267200"/>
            <a:ext cx="1219200" cy="1295400"/>
          </a:xfrm>
          <a:prstGeom prst="ellipse">
            <a:avLst/>
          </a:prstGeom>
          <a:solidFill>
            <a:srgbClr val="F4702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solidFill>
                  <a:schemeClr val="tx1"/>
                </a:solidFill>
              </a:rPr>
              <a:t>13</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381000"/>
            <a:ext cx="7772400" cy="1143000"/>
          </a:xfrm>
        </p:spPr>
        <p:txBody>
          <a:bodyPr>
            <a:noAutofit/>
          </a:bodyPr>
          <a:lstStyle/>
          <a:p>
            <a:pPr algn="ctr"/>
            <a:r>
              <a:rPr lang="en-US" sz="2800" dirty="0" err="1" smtClean="0"/>
              <a:t>figura</a:t>
            </a:r>
            <a:r>
              <a:rPr lang="en-US" sz="2800" dirty="0" smtClean="0"/>
              <a:t> 13-3 </a:t>
            </a:r>
            <a:br>
              <a:rPr lang="en-US" sz="2800" dirty="0" smtClean="0"/>
            </a:br>
            <a:r>
              <a:rPr lang="en-US" sz="2800" dirty="0" err="1" smtClean="0"/>
              <a:t>modelo</a:t>
            </a:r>
            <a:r>
              <a:rPr lang="en-US" sz="2800" dirty="0" smtClean="0"/>
              <a:t> do </a:t>
            </a:r>
            <a:r>
              <a:rPr lang="en-US" sz="2800" dirty="0" err="1" smtClean="0"/>
              <a:t>desempenho</a:t>
            </a:r>
            <a:r>
              <a:rPr lang="en-US" sz="2800" dirty="0" smtClean="0"/>
              <a:t> e </a:t>
            </a:r>
            <a:r>
              <a:rPr lang="en-US" sz="2800" dirty="0" err="1" smtClean="0"/>
              <a:t>satisfação</a:t>
            </a:r>
            <a:r>
              <a:rPr lang="en-US" sz="2800" dirty="0" smtClean="0"/>
              <a:t> do </a:t>
            </a:r>
            <a:r>
              <a:rPr lang="en-US" sz="2800" dirty="0" err="1" smtClean="0"/>
              <a:t>grupo</a:t>
            </a:r>
            <a:endParaRPr lang="en-US" sz="2800" dirty="0" smtClean="0">
              <a:latin typeface="Calibri" pitchFamily="34" charset="0"/>
            </a:endParaRPr>
          </a:p>
        </p:txBody>
      </p:sp>
      <p:sp>
        <p:nvSpPr>
          <p:cNvPr id="5" name="Footer Placeholder 4"/>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7" name="TextBox 6"/>
          <p:cNvSpPr txBox="1"/>
          <p:nvPr/>
        </p:nvSpPr>
        <p:spPr>
          <a:xfrm>
            <a:off x="8153400" y="6477000"/>
            <a:ext cx="838200" cy="261610"/>
          </a:xfrm>
          <a:prstGeom prst="rect">
            <a:avLst/>
          </a:prstGeom>
          <a:noFill/>
        </p:spPr>
        <p:txBody>
          <a:bodyPr wrap="square" rtlCol="0">
            <a:spAutoFit/>
          </a:bodyPr>
          <a:lstStyle/>
          <a:p>
            <a:r>
              <a:rPr lang="en-US" sz="1100" dirty="0" smtClean="0"/>
              <a:t>13 - 9</a:t>
            </a:r>
            <a:endParaRPr lang="en-US" sz="1100" dirty="0"/>
          </a:p>
        </p:txBody>
      </p:sp>
      <p:pic>
        <p:nvPicPr>
          <p:cNvPr id="2" name="Picture 1"/>
          <p:cNvPicPr>
            <a:picLocks noChangeAspect="1"/>
          </p:cNvPicPr>
          <p:nvPr/>
        </p:nvPicPr>
        <p:blipFill>
          <a:blip r:embed="rId3"/>
          <a:stretch>
            <a:fillRect/>
          </a:stretch>
        </p:blipFill>
        <p:spPr>
          <a:xfrm>
            <a:off x="0" y="2057400"/>
            <a:ext cx="9144000" cy="33913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algn="ctr"/>
            <a:r>
              <a:rPr lang="en-US" dirty="0" err="1" smtClean="0"/>
              <a:t>Condições</a:t>
            </a:r>
            <a:r>
              <a:rPr lang="en-US" dirty="0" smtClean="0"/>
              <a:t> </a:t>
            </a:r>
            <a:r>
              <a:rPr lang="en-US" dirty="0" err="1" smtClean="0"/>
              <a:t>externas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351030" y="6477000"/>
            <a:ext cx="762000" cy="261610"/>
          </a:xfrm>
          <a:prstGeom prst="rect">
            <a:avLst/>
          </a:prstGeom>
          <a:noFill/>
        </p:spPr>
        <p:txBody>
          <a:bodyPr wrap="square" rtlCol="0">
            <a:spAutoFit/>
          </a:bodyPr>
          <a:lstStyle/>
          <a:p>
            <a:r>
              <a:rPr lang="en-US" sz="1100" dirty="0" smtClean="0"/>
              <a:t>13 - 10</a:t>
            </a:r>
            <a:endParaRPr lang="en-US" sz="1100" dirty="0"/>
          </a:p>
        </p:txBody>
      </p:sp>
      <p:sp>
        <p:nvSpPr>
          <p:cNvPr id="8"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Os grupos de trabalho são afetados por condições externas, incluindo:</a:t>
            </a:r>
          </a:p>
          <a:p>
            <a:pPr marL="342900" indent="-342900" eaLnBrk="0" hangingPunct="0">
              <a:spcBef>
                <a:spcPct val="20000"/>
              </a:spcBef>
              <a:buFont typeface="Arial" charset="0"/>
              <a:buChar char="•"/>
            </a:pPr>
            <a:endParaRPr lang="pt-PT" sz="800" b="1" dirty="0" smtClean="0"/>
          </a:p>
          <a:p>
            <a:pPr marL="742950" lvl="1" indent="-285750" eaLnBrk="0" hangingPunct="0">
              <a:spcBef>
                <a:spcPct val="20000"/>
              </a:spcBef>
              <a:buFont typeface="Arial" charset="0"/>
              <a:buChar char="–"/>
            </a:pPr>
            <a:r>
              <a:rPr lang="pt-PT" sz="2000" dirty="0" smtClean="0"/>
              <a:t>Estratégia da organização;</a:t>
            </a:r>
          </a:p>
          <a:p>
            <a:pPr marL="742950" lvl="1" indent="-285750" eaLnBrk="0" hangingPunct="0">
              <a:spcBef>
                <a:spcPct val="20000"/>
              </a:spcBef>
              <a:buFont typeface="Arial" charset="0"/>
              <a:buChar char="–"/>
            </a:pPr>
            <a:r>
              <a:rPr lang="pt-PT" sz="2000" dirty="0" smtClean="0"/>
              <a:t>Relações de autoridade;</a:t>
            </a:r>
          </a:p>
          <a:p>
            <a:pPr marL="742950" lvl="1" indent="-285750" eaLnBrk="0" hangingPunct="0">
              <a:spcBef>
                <a:spcPct val="20000"/>
              </a:spcBef>
              <a:buFont typeface="Arial" charset="0"/>
              <a:buChar char="–"/>
            </a:pPr>
            <a:r>
              <a:rPr lang="pt-PT" sz="2000" dirty="0" smtClean="0"/>
              <a:t>Regras e procedimentos formais;</a:t>
            </a:r>
          </a:p>
          <a:p>
            <a:pPr marL="742950" lvl="1" indent="-285750" eaLnBrk="0" hangingPunct="0">
              <a:spcBef>
                <a:spcPct val="20000"/>
              </a:spcBef>
              <a:buFont typeface="Arial" charset="0"/>
              <a:buChar char="–"/>
            </a:pPr>
            <a:r>
              <a:rPr lang="pt-PT" sz="2000" dirty="0" smtClean="0"/>
              <a:t>Disponibilidade de recursos;</a:t>
            </a:r>
          </a:p>
          <a:p>
            <a:pPr marL="742950" lvl="1" indent="-285750" eaLnBrk="0" hangingPunct="0">
              <a:spcBef>
                <a:spcPct val="20000"/>
              </a:spcBef>
              <a:buFont typeface="Arial" charset="0"/>
              <a:buChar char="–"/>
            </a:pPr>
            <a:r>
              <a:rPr lang="pt-PT" sz="2000" dirty="0" smtClean="0"/>
              <a:t>Critérios de seleção dos empregados;</a:t>
            </a:r>
          </a:p>
          <a:p>
            <a:pPr marL="742950" lvl="1" indent="-285750" eaLnBrk="0" hangingPunct="0">
              <a:spcBef>
                <a:spcPct val="20000"/>
              </a:spcBef>
              <a:buFont typeface="Arial" charset="0"/>
              <a:buChar char="–"/>
            </a:pPr>
            <a:r>
              <a:rPr lang="pt-PT" sz="2000" dirty="0" smtClean="0"/>
              <a:t>Sistema de gestão do desempenho e cultura;</a:t>
            </a:r>
          </a:p>
          <a:p>
            <a:pPr marL="742950" lvl="1" indent="-285750" eaLnBrk="0" hangingPunct="0">
              <a:spcBef>
                <a:spcPct val="20000"/>
              </a:spcBef>
              <a:buFont typeface="Arial" charset="0"/>
              <a:buChar char="–"/>
            </a:pPr>
            <a:r>
              <a:rPr lang="pt-PT" sz="2000" dirty="0" smtClean="0"/>
              <a:t>Disposição física (layout) do local de trabalho do grupo.</a:t>
            </a:r>
            <a:endParaRPr lang="pt-PT"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fontScale="90000"/>
          </a:bodyPr>
          <a:lstStyle/>
          <a:p>
            <a:pPr algn="ctr"/>
            <a:r>
              <a:rPr lang="en-US" dirty="0" err="1" smtClean="0"/>
              <a:t>Recursos</a:t>
            </a:r>
            <a:r>
              <a:rPr lang="en-US" dirty="0" smtClean="0"/>
              <a:t> dos </a:t>
            </a:r>
            <a:r>
              <a:rPr lang="en-US" dirty="0" err="1" smtClean="0"/>
              <a:t>membros</a:t>
            </a:r>
            <a:r>
              <a:rPr lang="en-US" dirty="0" smtClean="0"/>
              <a:t> do </a:t>
            </a:r>
            <a:r>
              <a:rPr lang="en-US" dirty="0" err="1" smtClean="0"/>
              <a:t>grupo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sz="1000" dirty="0" smtClean="0"/>
              <a:t>Copyright © 2016 Pearson Education, Inc.</a:t>
            </a:r>
            <a:endParaRPr lang="en-US" sz="1000" dirty="0"/>
          </a:p>
        </p:txBody>
      </p:sp>
      <p:sp>
        <p:nvSpPr>
          <p:cNvPr id="6" name="TextBox 5"/>
          <p:cNvSpPr txBox="1"/>
          <p:nvPr/>
        </p:nvSpPr>
        <p:spPr>
          <a:xfrm>
            <a:off x="8305800" y="6400800"/>
            <a:ext cx="685800" cy="261610"/>
          </a:xfrm>
          <a:prstGeom prst="rect">
            <a:avLst/>
          </a:prstGeom>
          <a:noFill/>
        </p:spPr>
        <p:txBody>
          <a:bodyPr wrap="square" rtlCol="0">
            <a:spAutoFit/>
          </a:bodyPr>
          <a:lstStyle/>
          <a:p>
            <a:r>
              <a:rPr lang="en-US" sz="1100" dirty="0" smtClean="0"/>
              <a:t>13 - 11</a:t>
            </a:r>
            <a:endParaRPr lang="en-US" sz="1100" dirty="0"/>
          </a:p>
        </p:txBody>
      </p:sp>
      <p:sp>
        <p:nvSpPr>
          <p:cNvPr id="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dirty="0" smtClean="0"/>
              <a:t>O potencial de desempenho de um grupo depende em larga medida dos </a:t>
            </a:r>
            <a:r>
              <a:rPr lang="pt-PT" sz="2400" b="1" dirty="0" smtClean="0"/>
              <a:t>recursos que cada indivíduo traz para o grupo</a:t>
            </a:r>
            <a:r>
              <a:rPr lang="pt-PT" sz="2400" dirty="0" smtClean="0"/>
              <a:t>, incluindo:</a:t>
            </a:r>
          </a:p>
          <a:p>
            <a:pPr marL="342900" indent="-342900" algn="just"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Conhecimentos;</a:t>
            </a:r>
          </a:p>
          <a:p>
            <a:pPr marL="742950" lvl="1" indent="-285750" eaLnBrk="0" hangingPunct="0">
              <a:spcBef>
                <a:spcPct val="20000"/>
              </a:spcBef>
              <a:buFont typeface="Arial" charset="0"/>
              <a:buChar char="–"/>
            </a:pPr>
            <a:r>
              <a:rPr lang="pt-PT" sz="2400" dirty="0" smtClean="0"/>
              <a:t>Habilidades;</a:t>
            </a:r>
          </a:p>
          <a:p>
            <a:pPr marL="742950" lvl="1" indent="-285750" eaLnBrk="0" hangingPunct="0">
              <a:spcBef>
                <a:spcPct val="20000"/>
              </a:spcBef>
              <a:buFont typeface="Arial" charset="0"/>
              <a:buChar char="–"/>
            </a:pPr>
            <a:r>
              <a:rPr lang="pt-PT" sz="2400" dirty="0" smtClean="0"/>
              <a:t>Competências;</a:t>
            </a:r>
          </a:p>
          <a:p>
            <a:pPr marL="742950" lvl="1" indent="-285750" eaLnBrk="0" hangingPunct="0">
              <a:spcBef>
                <a:spcPct val="20000"/>
              </a:spcBef>
              <a:buFont typeface="Arial" charset="0"/>
              <a:buChar char="–"/>
            </a:pPr>
            <a:r>
              <a:rPr lang="pt-PT" sz="2400" dirty="0" smtClean="0"/>
              <a:t>Traços de Personalidade.</a:t>
            </a:r>
            <a:endParaRPr lang="pt-PT"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algn="ctr"/>
            <a:r>
              <a:rPr lang="en-US" dirty="0" err="1" smtClean="0"/>
              <a:t>Estrutura</a:t>
            </a:r>
            <a:r>
              <a:rPr lang="en-US" dirty="0" smtClean="0"/>
              <a:t> do </a:t>
            </a:r>
            <a:r>
              <a:rPr lang="en-US" dirty="0" err="1" smtClean="0"/>
              <a:t>grupo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229600" y="6400800"/>
            <a:ext cx="685800" cy="261610"/>
          </a:xfrm>
          <a:prstGeom prst="rect">
            <a:avLst/>
          </a:prstGeom>
          <a:noFill/>
        </p:spPr>
        <p:txBody>
          <a:bodyPr wrap="square" rtlCol="0">
            <a:spAutoFit/>
          </a:bodyPr>
          <a:lstStyle/>
          <a:p>
            <a:r>
              <a:rPr lang="en-US" sz="1100" dirty="0" smtClean="0"/>
              <a:t>13 - 12</a:t>
            </a:r>
            <a:endParaRPr lang="en-US" sz="1100" dirty="0"/>
          </a:p>
        </p:txBody>
      </p:sp>
      <p:sp>
        <p:nvSpPr>
          <p:cNvPr id="7" name="Rectangle 3"/>
          <p:cNvSpPr txBox="1">
            <a:spLocks/>
          </p:cNvSpPr>
          <p:nvPr/>
        </p:nvSpPr>
        <p:spPr bwMode="auto">
          <a:xfrm>
            <a:off x="342900" y="2209800"/>
            <a:ext cx="8229600" cy="3770672"/>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t>Papeis – </a:t>
            </a:r>
            <a:r>
              <a:rPr lang="pt-PT" sz="2400" dirty="0" smtClean="0"/>
              <a:t>padrões de comportamento esperados de alguém que ocupa uma dada posição, numa unidade social.</a:t>
            </a:r>
          </a:p>
          <a:p>
            <a:pPr algn="just">
              <a:defRPr/>
            </a:pPr>
            <a:endParaRPr lang="pt-PT" sz="800" dirty="0" smtClean="0"/>
          </a:p>
          <a:p>
            <a:pPr algn="just">
              <a:defRPr/>
            </a:pPr>
            <a:r>
              <a:rPr lang="pt-PT" sz="2400" b="1" dirty="0" smtClean="0"/>
              <a:t>Normas - </a:t>
            </a:r>
            <a:r>
              <a:rPr lang="pt-PT" sz="2400" dirty="0" smtClean="0"/>
              <a:t>regras ou expectativas aceites e partilhadas pelos membros de um grupo.</a:t>
            </a:r>
          </a:p>
          <a:p>
            <a:pPr algn="just">
              <a:defRPr/>
            </a:pPr>
            <a:endParaRPr lang="pt-PT" sz="800" dirty="0" smtClean="0"/>
          </a:p>
          <a:p>
            <a:pPr algn="just">
              <a:defRPr/>
            </a:pPr>
            <a:r>
              <a:rPr lang="pt-PT" sz="2400" b="1" i="1" dirty="0" err="1" smtClean="0"/>
              <a:t>Groupthink</a:t>
            </a:r>
            <a:r>
              <a:rPr lang="pt-PT" sz="2400" b="1" i="1" dirty="0" smtClean="0"/>
              <a:t> </a:t>
            </a:r>
            <a:r>
              <a:rPr lang="pt-PT" sz="2400" b="1" dirty="0" smtClean="0"/>
              <a:t>(pensamento grupal) – </a:t>
            </a:r>
            <a:r>
              <a:rPr lang="pt-PT" sz="2400" dirty="0" smtClean="0"/>
              <a:t>resultado da pressão que o grupo exerce sobre os membros, para alinharem a sua opinião com a dos outros.</a:t>
            </a:r>
          </a:p>
          <a:p>
            <a:pPr marL="0" indent="0">
              <a:buFont typeface="Arial" pitchFamily="34" charset="0"/>
              <a:buNone/>
              <a:defRPr/>
            </a:pP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324600"/>
            <a:ext cx="762000" cy="261610"/>
          </a:xfrm>
          <a:prstGeom prst="rect">
            <a:avLst/>
          </a:prstGeom>
          <a:noFill/>
        </p:spPr>
        <p:txBody>
          <a:bodyPr wrap="square" rtlCol="0">
            <a:spAutoFit/>
          </a:bodyPr>
          <a:lstStyle/>
          <a:p>
            <a:r>
              <a:rPr lang="en-US" sz="1100" dirty="0" smtClean="0"/>
              <a:t>13 - 13</a:t>
            </a:r>
            <a:endParaRPr lang="en-US" sz="1100" dirty="0"/>
          </a:p>
        </p:txBody>
      </p:sp>
      <p:sp>
        <p:nvSpPr>
          <p:cNvPr id="7" name="Rectangle 2"/>
          <p:cNvSpPr>
            <a:spLocks noGrp="1" noChangeArrowheads="1"/>
          </p:cNvSpPr>
          <p:nvPr>
            <p:ph type="title"/>
          </p:nvPr>
        </p:nvSpPr>
        <p:spPr>
          <a:xfrm>
            <a:off x="685800" y="274638"/>
            <a:ext cx="7772400" cy="1143000"/>
          </a:xfrm>
        </p:spPr>
        <p:txBody>
          <a:bodyPr/>
          <a:lstStyle/>
          <a:p>
            <a:pPr algn="ctr"/>
            <a:r>
              <a:rPr lang="en-US" dirty="0" err="1" smtClean="0"/>
              <a:t>Estrutura</a:t>
            </a:r>
            <a:r>
              <a:rPr lang="en-US" dirty="0" smtClean="0"/>
              <a:t> do </a:t>
            </a:r>
            <a:r>
              <a:rPr lang="en-US" dirty="0" err="1" smtClean="0"/>
              <a:t>grupo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9812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i="1" dirty="0" smtClean="0"/>
              <a:t>Status</a:t>
            </a:r>
            <a:r>
              <a:rPr lang="pt-PT" sz="2400" b="1" dirty="0" smtClean="0"/>
              <a:t> – </a:t>
            </a:r>
            <a:r>
              <a:rPr lang="pt-PT" sz="2400" dirty="0" smtClean="0"/>
              <a:t>posição de prestígio dentro do grupo.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i="1" dirty="0" smtClean="0"/>
              <a:t>Social </a:t>
            </a:r>
            <a:r>
              <a:rPr lang="pt-PT" sz="2400" b="1" i="1" dirty="0" err="1" smtClean="0"/>
              <a:t>loafing</a:t>
            </a:r>
            <a:r>
              <a:rPr lang="pt-PT" sz="2400" i="1" dirty="0" smtClean="0"/>
              <a:t> </a:t>
            </a:r>
            <a:r>
              <a:rPr lang="pt-PT" sz="2400" dirty="0" smtClean="0"/>
              <a:t>(preguiça social) </a:t>
            </a:r>
            <a:r>
              <a:rPr lang="pt-PT" sz="2400" b="1" dirty="0" smtClean="0"/>
              <a:t>–</a:t>
            </a:r>
            <a:r>
              <a:rPr lang="pt-PT" sz="2400" dirty="0" smtClean="0"/>
              <a:t> tendência que os indivíduos têm para se esforçarem menos, quando trabalham em grupo, do que quando trabalham individualmente.</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Coesão do grupo </a:t>
            </a:r>
            <a:r>
              <a:rPr lang="pt-PT" sz="2400" dirty="0" smtClean="0"/>
              <a:t>– grau em que os membros do grupo gostam de pertencer ao grupo e partilham os objetivos do grupo.</a:t>
            </a:r>
            <a:endParaRPr lang="pt-PT"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13-4</a:t>
            </a:r>
            <a:br>
              <a:rPr lang="en-US" sz="3600" dirty="0" smtClean="0"/>
            </a:br>
            <a:r>
              <a:rPr lang="en-US" sz="3600" dirty="0" err="1" smtClean="0"/>
              <a:t>Exemplos</a:t>
            </a:r>
            <a:r>
              <a:rPr lang="en-US" sz="3600" dirty="0" smtClean="0"/>
              <a:t> dos </a:t>
            </a:r>
            <a:r>
              <a:rPr lang="en-US" sz="3600" dirty="0" err="1" smtClean="0">
                <a:hlinkClick r:id="rId3"/>
              </a:rPr>
              <a:t>cartões</a:t>
            </a:r>
            <a:r>
              <a:rPr lang="en-US" sz="3600" dirty="0" smtClean="0">
                <a:hlinkClick r:id="rId3"/>
              </a:rPr>
              <a:t> de Asch</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pic>
        <p:nvPicPr>
          <p:cNvPr id="1026" name="Picture 2"/>
          <p:cNvPicPr>
            <a:picLocks noGrp="1" noChangeAspect="1" noChangeArrowheads="1"/>
          </p:cNvPicPr>
          <p:nvPr>
            <p:ph idx="1"/>
          </p:nvPr>
        </p:nvPicPr>
        <p:blipFill>
          <a:blip r:embed="rId4" cstate="print"/>
          <a:srcRect/>
          <a:stretch>
            <a:fillRect/>
          </a:stretch>
        </p:blipFill>
        <p:spPr bwMode="auto">
          <a:xfrm>
            <a:off x="762000" y="1905000"/>
            <a:ext cx="7391399" cy="3733800"/>
          </a:xfrm>
          <a:prstGeom prst="rect">
            <a:avLst/>
          </a:prstGeom>
          <a:noFill/>
          <a:ln w="9525">
            <a:noFill/>
            <a:miter lim="800000"/>
            <a:headEnd/>
            <a:tailEnd/>
          </a:ln>
        </p:spPr>
      </p:pic>
      <p:sp>
        <p:nvSpPr>
          <p:cNvPr id="9" name="TextBox 8"/>
          <p:cNvSpPr txBox="1"/>
          <p:nvPr/>
        </p:nvSpPr>
        <p:spPr>
          <a:xfrm>
            <a:off x="7924800" y="6477000"/>
            <a:ext cx="914400" cy="261610"/>
          </a:xfrm>
          <a:prstGeom prst="rect">
            <a:avLst/>
          </a:prstGeom>
          <a:noFill/>
        </p:spPr>
        <p:txBody>
          <a:bodyPr wrap="square" rtlCol="0">
            <a:spAutoFit/>
          </a:bodyPr>
          <a:lstStyle/>
          <a:p>
            <a:r>
              <a:rPr lang="en-US" sz="1100" dirty="0" smtClean="0"/>
              <a:t>13 - 14</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13-5</a:t>
            </a:r>
            <a:br>
              <a:rPr lang="en-US" sz="3600" dirty="0" smtClean="0"/>
            </a:br>
            <a:r>
              <a:rPr lang="en-US" dirty="0" err="1" smtClean="0"/>
              <a:t>coesão</a:t>
            </a:r>
            <a:r>
              <a:rPr lang="en-US" dirty="0" smtClean="0"/>
              <a:t> do </a:t>
            </a:r>
            <a:r>
              <a:rPr lang="en-US" dirty="0" err="1" smtClean="0"/>
              <a:t>grupo</a:t>
            </a:r>
            <a:r>
              <a:rPr lang="en-US" dirty="0" smtClean="0"/>
              <a:t> e </a:t>
            </a:r>
            <a:r>
              <a:rPr lang="en-US" dirty="0" err="1" smtClean="0"/>
              <a:t>produtividade</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267200" cy="365125"/>
          </a:xfrm>
        </p:spPr>
        <p:txBody>
          <a:bodyPr/>
          <a:lstStyle/>
          <a:p>
            <a:r>
              <a:rPr lang="en-US" dirty="0" smtClean="0"/>
              <a:t>Copyright © 2016 Pearson Education, Inc.</a:t>
            </a:r>
            <a:endParaRPr lang="en-US" dirty="0"/>
          </a:p>
        </p:txBody>
      </p:sp>
      <p:sp>
        <p:nvSpPr>
          <p:cNvPr id="6" name="TextBox 5"/>
          <p:cNvSpPr txBox="1"/>
          <p:nvPr/>
        </p:nvSpPr>
        <p:spPr>
          <a:xfrm>
            <a:off x="7772400" y="6477000"/>
            <a:ext cx="1022931" cy="261610"/>
          </a:xfrm>
          <a:prstGeom prst="rect">
            <a:avLst/>
          </a:prstGeom>
          <a:noFill/>
        </p:spPr>
        <p:txBody>
          <a:bodyPr wrap="square" rtlCol="0">
            <a:spAutoFit/>
          </a:bodyPr>
          <a:lstStyle/>
          <a:p>
            <a:r>
              <a:rPr lang="en-US" sz="1100" dirty="0" smtClean="0"/>
              <a:t>13 - 15</a:t>
            </a:r>
            <a:endParaRPr lang="en-US" sz="1100" dirty="0"/>
          </a:p>
        </p:txBody>
      </p:sp>
      <p:pic>
        <p:nvPicPr>
          <p:cNvPr id="2" name="Picture 1"/>
          <p:cNvPicPr>
            <a:picLocks noChangeAspect="1"/>
          </p:cNvPicPr>
          <p:nvPr/>
        </p:nvPicPr>
        <p:blipFill>
          <a:blip r:embed="rId3"/>
          <a:stretch>
            <a:fillRect/>
          </a:stretch>
        </p:blipFill>
        <p:spPr>
          <a:xfrm>
            <a:off x="0" y="1676400"/>
            <a:ext cx="9144000" cy="4724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6" name="TextBox 5"/>
          <p:cNvSpPr txBox="1"/>
          <p:nvPr/>
        </p:nvSpPr>
        <p:spPr>
          <a:xfrm>
            <a:off x="7924800" y="6477001"/>
            <a:ext cx="1022931" cy="261610"/>
          </a:xfrm>
          <a:prstGeom prst="rect">
            <a:avLst/>
          </a:prstGeom>
          <a:noFill/>
        </p:spPr>
        <p:txBody>
          <a:bodyPr wrap="square" rtlCol="0">
            <a:spAutoFit/>
          </a:bodyPr>
          <a:lstStyle/>
          <a:p>
            <a:r>
              <a:rPr lang="en-US" sz="1100" dirty="0" smtClean="0"/>
              <a:t>13 - 16</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dirty="0" err="1" smtClean="0"/>
              <a:t>Estrutura</a:t>
            </a:r>
            <a:r>
              <a:rPr lang="en-US" dirty="0" smtClean="0"/>
              <a:t> do </a:t>
            </a:r>
            <a:r>
              <a:rPr lang="en-US" dirty="0" err="1" smtClean="0"/>
              <a:t>grupo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3200" b="1" dirty="0" smtClean="0"/>
              <a:t>Tamanho do grupo</a:t>
            </a:r>
          </a:p>
          <a:p>
            <a:pPr marL="342900" indent="-342900" eaLnBrk="0" hangingPunct="0">
              <a:spcBef>
                <a:spcPct val="20000"/>
              </a:spcBef>
              <a:buFont typeface="Arial" charset="0"/>
              <a:buChar char="•"/>
            </a:pPr>
            <a:endParaRPr lang="pt-PT" sz="800" b="1" dirty="0" smtClean="0"/>
          </a:p>
          <a:p>
            <a:pPr marL="742950" lvl="1" indent="-285750" algn="just" eaLnBrk="0" hangingPunct="0">
              <a:spcBef>
                <a:spcPct val="20000"/>
              </a:spcBef>
              <a:buFont typeface="Arial" charset="0"/>
              <a:buChar char="–"/>
            </a:pPr>
            <a:r>
              <a:rPr lang="pt-PT" sz="2400" dirty="0" smtClean="0"/>
              <a:t>Os </a:t>
            </a:r>
            <a:r>
              <a:rPr lang="pt-PT" sz="2400" u="sng" dirty="0" smtClean="0"/>
              <a:t>grupos mais pequenos</a:t>
            </a:r>
            <a:r>
              <a:rPr lang="pt-PT" sz="2400" dirty="0" smtClean="0"/>
              <a:t> são mais rápidos na realização de tarefas simples.</a:t>
            </a:r>
          </a:p>
          <a:p>
            <a:pPr marL="742950" lvl="1" indent="-285750" algn="just" eaLnBrk="0" hangingPunct="0">
              <a:spcBef>
                <a:spcPct val="20000"/>
              </a:spcBef>
              <a:buFont typeface="Arial" charset="0"/>
              <a:buChar char="–"/>
            </a:pPr>
            <a:r>
              <a:rPr lang="pt-PT" sz="2400" dirty="0" smtClean="0"/>
              <a:t>Os </a:t>
            </a:r>
            <a:r>
              <a:rPr lang="pt-PT" sz="2400" u="sng" dirty="0" smtClean="0"/>
              <a:t>grupos grandes</a:t>
            </a:r>
            <a:r>
              <a:rPr lang="pt-PT" sz="2400" dirty="0" smtClean="0"/>
              <a:t> conseguem melhores resultados na resolução de problemas e nos benefícios decorrentes da  diversidade.</a:t>
            </a:r>
          </a:p>
          <a:p>
            <a:pPr marL="717550" lvl="1" algn="just" eaLnBrk="0" hangingPunct="0">
              <a:spcBef>
                <a:spcPct val="20000"/>
              </a:spcBef>
            </a:pPr>
            <a:endParaRPr lang="pt-PT" sz="800" dirty="0" smtClean="0"/>
          </a:p>
          <a:p>
            <a:pPr marL="717550" lvl="1" algn="just" eaLnBrk="0" hangingPunct="0">
              <a:spcBef>
                <a:spcPct val="20000"/>
              </a:spcBef>
            </a:pPr>
            <a:r>
              <a:rPr lang="pt-PT" sz="2000" dirty="0" smtClean="0"/>
              <a:t>O fundador da Amazon, </a:t>
            </a:r>
            <a:r>
              <a:rPr lang="pt-PT" sz="2000" dirty="0" err="1" smtClean="0"/>
              <a:t>Jeff</a:t>
            </a:r>
            <a:r>
              <a:rPr lang="pt-PT" sz="2000" dirty="0" smtClean="0"/>
              <a:t> </a:t>
            </a:r>
            <a:r>
              <a:rPr lang="pt-PT" sz="2000" dirty="0" err="1" smtClean="0"/>
              <a:t>Bezos</a:t>
            </a:r>
            <a:r>
              <a:rPr lang="pt-PT" sz="2000" dirty="0" smtClean="0"/>
              <a:t>, utiliza </a:t>
            </a:r>
            <a:r>
              <a:rPr lang="pt-PT" sz="2000" b="1" dirty="0" smtClean="0"/>
              <a:t>a filosofia das “duas pizzas”, </a:t>
            </a:r>
            <a:r>
              <a:rPr lang="pt-PT" sz="2000" dirty="0" smtClean="0"/>
              <a:t>isto é, o número de pessoas máximo é o que pode ser alimentado com duas pizzas.</a:t>
            </a:r>
            <a:endParaRPr lang="pt-PT"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077200" y="6488668"/>
            <a:ext cx="1175331" cy="261610"/>
          </a:xfrm>
          <a:prstGeom prst="rect">
            <a:avLst/>
          </a:prstGeom>
          <a:noFill/>
        </p:spPr>
        <p:txBody>
          <a:bodyPr wrap="square" rtlCol="0">
            <a:spAutoFit/>
          </a:bodyPr>
          <a:lstStyle/>
          <a:p>
            <a:r>
              <a:rPr lang="en-US" sz="1100" dirty="0" smtClean="0"/>
              <a:t>13 - 17</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dirty="0" err="1" smtClean="0"/>
              <a:t>Estrutura</a:t>
            </a:r>
            <a:r>
              <a:rPr lang="en-US" dirty="0" smtClean="0"/>
              <a:t> do </a:t>
            </a:r>
            <a:r>
              <a:rPr lang="en-US" dirty="0" err="1" smtClean="0"/>
              <a:t>grupo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57200" y="2362200"/>
            <a:ext cx="8229600" cy="3763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Processos do grupo </a:t>
            </a:r>
            <a:r>
              <a:rPr lang="pt-PT" sz="2400" dirty="0" smtClean="0"/>
              <a:t>- processos que ocorrem num grupo de trabalho, incluindo:</a:t>
            </a:r>
          </a:p>
          <a:p>
            <a:pPr marL="342900" indent="-342900" algn="just"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Comunicação;</a:t>
            </a:r>
          </a:p>
          <a:p>
            <a:pPr marL="742950" lvl="1" indent="-285750" eaLnBrk="0" hangingPunct="0">
              <a:spcBef>
                <a:spcPct val="20000"/>
              </a:spcBef>
              <a:buFont typeface="Arial" charset="0"/>
              <a:buChar char="–"/>
            </a:pPr>
            <a:r>
              <a:rPr lang="pt-PT" sz="2400" dirty="0" smtClean="0"/>
              <a:t>Tomada de decisão;</a:t>
            </a:r>
          </a:p>
          <a:p>
            <a:pPr marL="742950" lvl="1" indent="-285750" eaLnBrk="0" hangingPunct="0">
              <a:spcBef>
                <a:spcPct val="20000"/>
              </a:spcBef>
              <a:buFont typeface="Arial" charset="0"/>
              <a:buChar char="–"/>
            </a:pPr>
            <a:r>
              <a:rPr lang="pt-PT" sz="2400" dirty="0" smtClean="0"/>
              <a:t>Gestão de conflitos.</a:t>
            </a:r>
            <a:endParaRPr lang="pt-PT"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914400" cy="261610"/>
          </a:xfrm>
          <a:prstGeom prst="rect">
            <a:avLst/>
          </a:prstGeom>
          <a:noFill/>
        </p:spPr>
        <p:txBody>
          <a:bodyPr wrap="square" rtlCol="0">
            <a:spAutoFit/>
          </a:bodyPr>
          <a:lstStyle/>
          <a:p>
            <a:r>
              <a:rPr lang="en-US" sz="1100" dirty="0" smtClean="0"/>
              <a:t>13 - 18</a:t>
            </a:r>
            <a:endParaRPr lang="en-US" sz="1100" dirty="0"/>
          </a:p>
        </p:txBody>
      </p:sp>
      <p:sp>
        <p:nvSpPr>
          <p:cNvPr id="7" name="Rectangle 2"/>
          <p:cNvSpPr>
            <a:spLocks noGrp="1" noChangeArrowheads="1"/>
          </p:cNvSpPr>
          <p:nvPr>
            <p:ph type="title"/>
          </p:nvPr>
        </p:nvSpPr>
        <p:spPr>
          <a:xfrm>
            <a:off x="685800" y="15082"/>
            <a:ext cx="7772400" cy="1143000"/>
          </a:xfrm>
        </p:spPr>
        <p:txBody>
          <a:bodyPr/>
          <a:lstStyle/>
          <a:p>
            <a:pPr algn="ctr"/>
            <a:r>
              <a:rPr lang="en-US" dirty="0" err="1" smtClean="0"/>
              <a:t>Estrutura</a:t>
            </a:r>
            <a:r>
              <a:rPr lang="en-US" dirty="0" smtClean="0"/>
              <a:t> do </a:t>
            </a:r>
            <a:r>
              <a:rPr lang="en-US" dirty="0" err="1" smtClean="0"/>
              <a:t>grupo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828800"/>
            <a:ext cx="8229600" cy="3855245"/>
          </a:xfrm>
          <a:prstGeom prst="rect">
            <a:avLst/>
          </a:prstGeom>
          <a:noFill/>
          <a:ln w="9525">
            <a:noFill/>
            <a:miter lim="800000"/>
            <a:headEnd/>
            <a:tailEnd/>
          </a:ln>
        </p:spPr>
        <p:txBody>
          <a:bodyPr/>
          <a:lstStyle/>
          <a:p>
            <a:pPr eaLnBrk="0" hangingPunct="0">
              <a:spcBef>
                <a:spcPct val="20000"/>
              </a:spcBef>
            </a:pPr>
            <a:r>
              <a:rPr lang="pt-PT" sz="2800" dirty="0" smtClean="0"/>
              <a:t>Tomada de decisão em grupo – a maior parte das organizações tomam as decisões em grupo</a:t>
            </a:r>
          </a:p>
          <a:p>
            <a:pPr eaLnBrk="0" hangingPunct="0">
              <a:spcBef>
                <a:spcPct val="20000"/>
              </a:spcBef>
            </a:pPr>
            <a:endParaRPr lang="pt-PT" sz="800" dirty="0" smtClean="0"/>
          </a:p>
          <a:p>
            <a:pPr eaLnBrk="0" hangingPunct="0">
              <a:spcBef>
                <a:spcPct val="20000"/>
              </a:spcBef>
            </a:pPr>
            <a:r>
              <a:rPr lang="pt-PT" sz="2400" u="sng" dirty="0" smtClean="0"/>
              <a:t>Vantagens da tomada de decisão em grupo:</a:t>
            </a:r>
          </a:p>
          <a:p>
            <a:pPr eaLnBrk="0" hangingPunct="0">
              <a:spcBef>
                <a:spcPct val="20000"/>
              </a:spcBef>
            </a:pPr>
            <a:endParaRPr lang="pt-PT" sz="800" dirty="0" smtClean="0"/>
          </a:p>
          <a:p>
            <a:pPr marL="742950" lvl="1" indent="-285750" eaLnBrk="0" hangingPunct="0">
              <a:spcBef>
                <a:spcPct val="20000"/>
              </a:spcBef>
              <a:buFont typeface="Arial" charset="0"/>
              <a:buChar char="–"/>
            </a:pPr>
            <a:r>
              <a:rPr lang="pt-PT" sz="2400" dirty="0" smtClean="0"/>
              <a:t>Mais informação e maior conhecimento</a:t>
            </a:r>
            <a:r>
              <a:rPr lang="pt-PT" sz="2400" dirty="0"/>
              <a:t>;</a:t>
            </a:r>
            <a:endParaRPr lang="pt-PT" sz="2400" dirty="0" smtClean="0"/>
          </a:p>
          <a:p>
            <a:pPr marL="742950" lvl="1" indent="-285750" eaLnBrk="0" hangingPunct="0">
              <a:spcBef>
                <a:spcPct val="20000"/>
              </a:spcBef>
              <a:buFont typeface="Arial" charset="0"/>
              <a:buChar char="–"/>
            </a:pPr>
            <a:r>
              <a:rPr lang="pt-PT" sz="2400" dirty="0" smtClean="0"/>
              <a:t>Diversidade de experiência e de perspectivas;</a:t>
            </a:r>
          </a:p>
          <a:p>
            <a:pPr marL="742950" lvl="1" indent="-285750" eaLnBrk="0" hangingPunct="0">
              <a:spcBef>
                <a:spcPct val="20000"/>
              </a:spcBef>
              <a:buFont typeface="Arial" charset="0"/>
              <a:buChar char="–"/>
            </a:pPr>
            <a:r>
              <a:rPr lang="pt-PT" sz="2400" dirty="0" smtClean="0"/>
              <a:t>Maior aceitação da solução.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304800" y="1600200"/>
            <a:ext cx="8001000" cy="4572000"/>
          </a:xfrm>
        </p:spPr>
        <p:txBody>
          <a:bodyPr>
            <a:noAutofit/>
          </a:bodyPr>
          <a:lstStyle/>
          <a:p>
            <a:pPr marL="525780" indent="-457200" algn="just">
              <a:buFont typeface="+mj-lt"/>
              <a:buAutoNum type="arabicPeriod"/>
            </a:pPr>
            <a:r>
              <a:rPr lang="pt-PT" sz="2400" b="1" dirty="0"/>
              <a:t>Definir </a:t>
            </a:r>
            <a:r>
              <a:rPr lang="pt-PT" sz="2400" dirty="0"/>
              <a:t>o que é um grupo e as fases do desenvolvimento dos grupos</a:t>
            </a:r>
            <a:r>
              <a:rPr lang="pt-PT" sz="2400" dirty="0" smtClean="0"/>
              <a:t>.</a:t>
            </a:r>
          </a:p>
          <a:p>
            <a:pPr marL="525780" indent="-457200" algn="just">
              <a:buFont typeface="+mj-lt"/>
              <a:buAutoNum type="arabicPeriod"/>
            </a:pPr>
            <a:endParaRPr lang="pt-PT" sz="800" dirty="0"/>
          </a:p>
          <a:p>
            <a:pPr marL="525780" indent="-457200" algn="just">
              <a:buFont typeface="+mj-lt"/>
              <a:buAutoNum type="arabicPeriod"/>
            </a:pPr>
            <a:r>
              <a:rPr lang="pt-PT" sz="2400" b="1" dirty="0"/>
              <a:t>Descrever </a:t>
            </a:r>
            <a:r>
              <a:rPr lang="pt-PT" sz="2400" dirty="0"/>
              <a:t>os principais componentes que influenciam o desempenho e a satisfação de um grupo</a:t>
            </a:r>
            <a:r>
              <a:rPr lang="pt-PT" sz="2400" dirty="0" smtClean="0"/>
              <a:t>.</a:t>
            </a:r>
          </a:p>
          <a:p>
            <a:pPr marL="525780" indent="-457200" algn="just">
              <a:buFont typeface="+mj-lt"/>
              <a:buAutoNum type="arabicPeriod"/>
            </a:pPr>
            <a:endParaRPr lang="pt-PT" sz="800" dirty="0"/>
          </a:p>
          <a:p>
            <a:pPr marL="525780" indent="-457200" algn="just">
              <a:buFont typeface="+mj-lt"/>
              <a:buAutoNum type="arabicPeriod"/>
            </a:pPr>
            <a:r>
              <a:rPr lang="pt-PT" sz="2400" b="1" dirty="0"/>
              <a:t>Definir </a:t>
            </a:r>
            <a:r>
              <a:rPr lang="pt-PT" sz="2400" dirty="0"/>
              <a:t>o que é uma equipa e as melhores práticas para influenciar o desempenho das </a:t>
            </a:r>
            <a:r>
              <a:rPr lang="pt-PT" sz="2400" dirty="0" smtClean="0"/>
              <a:t>equipas</a:t>
            </a:r>
          </a:p>
          <a:p>
            <a:pPr marL="525780" indent="-457200" algn="just">
              <a:buFont typeface="+mj-lt"/>
              <a:buAutoNum type="arabicPeriod"/>
            </a:pPr>
            <a:endParaRPr lang="pt-PT" sz="800" dirty="0"/>
          </a:p>
          <a:p>
            <a:pPr marL="525780" indent="-457200" algn="just">
              <a:buFont typeface="+mj-lt"/>
              <a:buAutoNum type="arabicPeriod"/>
            </a:pPr>
            <a:r>
              <a:rPr lang="pt-PT" sz="2400" b="1" dirty="0"/>
              <a:t>Conhecer </a:t>
            </a:r>
            <a:r>
              <a:rPr lang="pt-PT" sz="2400" dirty="0"/>
              <a:t>tópicos atuais sobre a gestão de equipas</a:t>
            </a:r>
            <a:r>
              <a:rPr lang="pt-PT" sz="2400" dirty="0" smtClean="0"/>
              <a:t>.</a:t>
            </a:r>
            <a:endParaRPr lang="pt-PT" sz="2400" dirty="0">
              <a:cs typeface="Arial" charset="0"/>
            </a:endParaRPr>
          </a:p>
        </p:txBody>
      </p:sp>
      <p:sp>
        <p:nvSpPr>
          <p:cNvPr id="4" name="Footer Placeholder 3"/>
          <p:cNvSpPr>
            <a:spLocks noGrp="1"/>
          </p:cNvSpPr>
          <p:nvPr>
            <p:ph type="ftr" sz="quarter" idx="11"/>
          </p:nvPr>
        </p:nvSpPr>
        <p:spPr>
          <a:xfrm>
            <a:off x="304800" y="6492875"/>
            <a:ext cx="3581400" cy="212725"/>
          </a:xfrm>
        </p:spPr>
        <p:txBody>
          <a:bodyPr/>
          <a:lstStyle/>
          <a:p>
            <a:r>
              <a:rPr lang="en-US" dirty="0" smtClean="0"/>
              <a:t>Copyright © 2016 Pearson Education, Inc.</a:t>
            </a:r>
            <a:endParaRPr lang="en-US" dirty="0"/>
          </a:p>
        </p:txBody>
      </p:sp>
      <p:sp>
        <p:nvSpPr>
          <p:cNvPr id="5" name="TextBox 4"/>
          <p:cNvSpPr txBox="1"/>
          <p:nvPr/>
        </p:nvSpPr>
        <p:spPr>
          <a:xfrm>
            <a:off x="8195460" y="6611779"/>
            <a:ext cx="946731" cy="261610"/>
          </a:xfrm>
          <a:prstGeom prst="rect">
            <a:avLst/>
          </a:prstGeom>
          <a:noFill/>
        </p:spPr>
        <p:txBody>
          <a:bodyPr wrap="square" rtlCol="0">
            <a:spAutoFit/>
          </a:bodyPr>
          <a:lstStyle/>
          <a:p>
            <a:r>
              <a:rPr lang="en-US" sz="1100" dirty="0" smtClean="0"/>
              <a:t>13 - 2</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077200" y="6553200"/>
            <a:ext cx="914400" cy="261610"/>
          </a:xfrm>
          <a:prstGeom prst="rect">
            <a:avLst/>
          </a:prstGeom>
          <a:noFill/>
        </p:spPr>
        <p:txBody>
          <a:bodyPr wrap="square" rtlCol="0">
            <a:spAutoFit/>
          </a:bodyPr>
          <a:lstStyle/>
          <a:p>
            <a:r>
              <a:rPr lang="en-US" sz="1100" dirty="0" smtClean="0"/>
              <a:t>13 - 18</a:t>
            </a:r>
            <a:endParaRPr lang="en-US" sz="1100" dirty="0"/>
          </a:p>
        </p:txBody>
      </p:sp>
      <p:sp>
        <p:nvSpPr>
          <p:cNvPr id="7" name="Rectangle 2"/>
          <p:cNvSpPr>
            <a:spLocks noGrp="1" noChangeArrowheads="1"/>
          </p:cNvSpPr>
          <p:nvPr>
            <p:ph type="title"/>
          </p:nvPr>
        </p:nvSpPr>
        <p:spPr>
          <a:xfrm>
            <a:off x="685800" y="15082"/>
            <a:ext cx="7772400" cy="1143000"/>
          </a:xfrm>
        </p:spPr>
        <p:txBody>
          <a:bodyPr/>
          <a:lstStyle/>
          <a:p>
            <a:pPr algn="ctr"/>
            <a:r>
              <a:rPr lang="en-US" dirty="0" err="1" smtClean="0"/>
              <a:t>Estrutura</a:t>
            </a:r>
            <a:r>
              <a:rPr lang="en-US" dirty="0" smtClean="0"/>
              <a:t> do </a:t>
            </a:r>
            <a:r>
              <a:rPr lang="en-US" dirty="0" err="1" smtClean="0"/>
              <a:t>grupo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828800"/>
            <a:ext cx="8229600" cy="3855245"/>
          </a:xfrm>
          <a:prstGeom prst="rect">
            <a:avLst/>
          </a:prstGeom>
          <a:noFill/>
          <a:ln w="9525">
            <a:noFill/>
            <a:miter lim="800000"/>
            <a:headEnd/>
            <a:tailEnd/>
          </a:ln>
        </p:spPr>
        <p:txBody>
          <a:bodyPr/>
          <a:lstStyle/>
          <a:p>
            <a:pPr eaLnBrk="0" hangingPunct="0">
              <a:spcBef>
                <a:spcPct val="20000"/>
              </a:spcBef>
            </a:pPr>
            <a:r>
              <a:rPr lang="pt-PT" sz="2800" dirty="0"/>
              <a:t>Tomada de decisão em grupo – a maior parte das organizações tomam as decisões em </a:t>
            </a:r>
            <a:r>
              <a:rPr lang="pt-PT" sz="2800" dirty="0" smtClean="0"/>
              <a:t>grupo (</a:t>
            </a:r>
            <a:r>
              <a:rPr lang="pt-PT" sz="2800" dirty="0" err="1" smtClean="0"/>
              <a:t>cont</a:t>
            </a:r>
            <a:r>
              <a:rPr lang="pt-PT" sz="2800" dirty="0" smtClean="0"/>
              <a:t>.)</a:t>
            </a:r>
            <a:endParaRPr lang="pt-PT" sz="2800" dirty="0"/>
          </a:p>
          <a:p>
            <a:pPr eaLnBrk="0" hangingPunct="0">
              <a:spcBef>
                <a:spcPct val="20000"/>
              </a:spcBef>
            </a:pPr>
            <a:endParaRPr lang="pt-PT" sz="800" u="sng" dirty="0" smtClean="0"/>
          </a:p>
          <a:p>
            <a:pPr eaLnBrk="0" hangingPunct="0">
              <a:spcBef>
                <a:spcPct val="20000"/>
              </a:spcBef>
            </a:pPr>
            <a:r>
              <a:rPr lang="pt-PT" sz="2400" u="sng" dirty="0" smtClean="0"/>
              <a:t>Desvantagens </a:t>
            </a:r>
            <a:r>
              <a:rPr lang="pt-PT" sz="2400" u="sng" dirty="0"/>
              <a:t>da tomada de decisão em </a:t>
            </a:r>
            <a:r>
              <a:rPr lang="pt-PT" sz="2400" u="sng" dirty="0" smtClean="0"/>
              <a:t>grupo:</a:t>
            </a:r>
            <a:endParaRPr lang="pt-PT" sz="2400" u="sng" dirty="0"/>
          </a:p>
          <a:p>
            <a:pPr marL="742950" lvl="1" indent="-285750" eaLnBrk="0" hangingPunct="0">
              <a:spcBef>
                <a:spcPct val="20000"/>
              </a:spcBef>
              <a:buFont typeface="Arial" charset="0"/>
              <a:buChar char="–"/>
            </a:pPr>
            <a:r>
              <a:rPr lang="pt-PT" sz="2400" dirty="0" smtClean="0"/>
              <a:t>Mais demorada;</a:t>
            </a:r>
          </a:p>
          <a:p>
            <a:pPr marL="742950" lvl="1" indent="-285750" eaLnBrk="0" hangingPunct="0">
              <a:spcBef>
                <a:spcPct val="20000"/>
              </a:spcBef>
              <a:buFont typeface="Arial" charset="0"/>
              <a:buChar char="–"/>
            </a:pPr>
            <a:r>
              <a:rPr lang="pt-PT" sz="2400" dirty="0" smtClean="0"/>
              <a:t>Pessoas (ou minorias) dominadoras, podem influenciar a decisão;</a:t>
            </a:r>
          </a:p>
          <a:p>
            <a:pPr marL="742950" lvl="1" indent="-285750" eaLnBrk="0" hangingPunct="0">
              <a:spcBef>
                <a:spcPct val="20000"/>
              </a:spcBef>
              <a:buFont typeface="Arial" charset="0"/>
              <a:buChar char="–"/>
            </a:pPr>
            <a:r>
              <a:rPr lang="pt-PT" sz="2400" i="1" dirty="0" err="1" smtClean="0"/>
              <a:t>Groupthink</a:t>
            </a:r>
            <a:r>
              <a:rPr lang="pt-PT" sz="2400" dirty="0" smtClean="0"/>
              <a:t> (pensamento grupal).</a:t>
            </a:r>
            <a:endParaRPr lang="pt-PT" sz="2400" dirty="0"/>
          </a:p>
        </p:txBody>
      </p:sp>
    </p:spTree>
    <p:extLst>
      <p:ext uri="{BB962C8B-B14F-4D97-AF65-F5344CB8AC3E}">
        <p14:creationId xmlns:p14="http://schemas.microsoft.com/office/powerpoint/2010/main" val="1921219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Autofit/>
          </a:bodyPr>
          <a:lstStyle/>
          <a:p>
            <a:pPr algn="ctr"/>
            <a:r>
              <a:rPr lang="en-US" sz="2800" dirty="0" err="1" smtClean="0"/>
              <a:t>figura</a:t>
            </a:r>
            <a:r>
              <a:rPr lang="en-US" sz="2800" dirty="0" smtClean="0"/>
              <a:t> 13-6</a:t>
            </a:r>
            <a:br>
              <a:rPr lang="en-US" sz="2800" dirty="0" smtClean="0"/>
            </a:br>
            <a:r>
              <a:rPr lang="en-US" sz="2800" dirty="0" err="1" smtClean="0"/>
              <a:t>Criatividade</a:t>
            </a:r>
            <a:r>
              <a:rPr lang="en-US" sz="2800" dirty="0" smtClean="0"/>
              <a:t> </a:t>
            </a:r>
            <a:r>
              <a:rPr lang="en-US" sz="2800" dirty="0" err="1" smtClean="0"/>
              <a:t>na</a:t>
            </a:r>
            <a:r>
              <a:rPr lang="en-US" sz="2800" dirty="0" smtClean="0"/>
              <a:t> </a:t>
            </a:r>
            <a:r>
              <a:rPr lang="en-US" sz="2800" dirty="0" err="1" smtClean="0"/>
              <a:t>tomada</a:t>
            </a:r>
            <a:r>
              <a:rPr lang="en-US" sz="2800" dirty="0" smtClean="0"/>
              <a:t> de </a:t>
            </a:r>
            <a:r>
              <a:rPr lang="en-US" sz="2800" dirty="0" err="1" smtClean="0"/>
              <a:t>decisão</a:t>
            </a:r>
            <a:r>
              <a:rPr lang="en-US" sz="2800" dirty="0" smtClean="0"/>
              <a:t> </a:t>
            </a:r>
            <a:r>
              <a:rPr lang="en-US" sz="2800" dirty="0" err="1" smtClean="0"/>
              <a:t>em</a:t>
            </a:r>
            <a:r>
              <a:rPr lang="en-US" sz="2800" dirty="0" smtClean="0"/>
              <a:t> </a:t>
            </a:r>
            <a:r>
              <a:rPr lang="en-US" sz="2800" dirty="0" err="1" smtClean="0"/>
              <a:t>grupo</a:t>
            </a:r>
            <a:endParaRPr lang="en-US" sz="28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7" name="TextBox 6"/>
          <p:cNvSpPr txBox="1"/>
          <p:nvPr/>
        </p:nvSpPr>
        <p:spPr>
          <a:xfrm>
            <a:off x="7848600" y="6601302"/>
            <a:ext cx="838200" cy="261610"/>
          </a:xfrm>
          <a:prstGeom prst="rect">
            <a:avLst/>
          </a:prstGeom>
          <a:noFill/>
        </p:spPr>
        <p:txBody>
          <a:bodyPr wrap="square" rtlCol="0">
            <a:spAutoFit/>
          </a:bodyPr>
          <a:lstStyle/>
          <a:p>
            <a:r>
              <a:rPr lang="en-US" sz="1100" dirty="0" smtClean="0"/>
              <a:t>13 - 19</a:t>
            </a:r>
            <a:endParaRPr lang="en-US" sz="1100" dirty="0"/>
          </a:p>
        </p:txBody>
      </p:sp>
      <p:pic>
        <p:nvPicPr>
          <p:cNvPr id="2" name="Picture 1"/>
          <p:cNvPicPr>
            <a:picLocks noChangeAspect="1"/>
          </p:cNvPicPr>
          <p:nvPr/>
        </p:nvPicPr>
        <p:blipFill>
          <a:blip r:embed="rId3"/>
          <a:stretch>
            <a:fillRect/>
          </a:stretch>
        </p:blipFill>
        <p:spPr>
          <a:xfrm>
            <a:off x="0" y="1600200"/>
            <a:ext cx="9144000" cy="4495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84240"/>
            <a:ext cx="7772400" cy="1143000"/>
          </a:xfrm>
        </p:spPr>
        <p:txBody>
          <a:bodyPr/>
          <a:lstStyle/>
          <a:p>
            <a:pPr algn="ctr"/>
            <a:r>
              <a:rPr lang="en-US" dirty="0" err="1" smtClean="0"/>
              <a:t>Gestão</a:t>
            </a:r>
            <a:r>
              <a:rPr lang="en-US" dirty="0" smtClean="0"/>
              <a:t> do </a:t>
            </a:r>
            <a:r>
              <a:rPr lang="en-US" dirty="0" err="1" smtClean="0"/>
              <a:t>conflito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838200" cy="261610"/>
          </a:xfrm>
          <a:prstGeom prst="rect">
            <a:avLst/>
          </a:prstGeom>
          <a:noFill/>
        </p:spPr>
        <p:txBody>
          <a:bodyPr wrap="square" rtlCol="0">
            <a:spAutoFit/>
          </a:bodyPr>
          <a:lstStyle/>
          <a:p>
            <a:r>
              <a:rPr lang="en-US" sz="1100" dirty="0" smtClean="0"/>
              <a:t>13 - 20</a:t>
            </a:r>
            <a:endParaRPr lang="en-US" sz="1100" dirty="0"/>
          </a:p>
        </p:txBody>
      </p:sp>
      <p:sp>
        <p:nvSpPr>
          <p:cNvPr id="8" name="Rectangle 3"/>
          <p:cNvSpPr txBox="1">
            <a:spLocks/>
          </p:cNvSpPr>
          <p:nvPr/>
        </p:nvSpPr>
        <p:spPr bwMode="auto">
          <a:xfrm>
            <a:off x="355190" y="1676400"/>
            <a:ext cx="8229600" cy="4071785"/>
          </a:xfrm>
          <a:prstGeom prst="rect">
            <a:avLst/>
          </a:prstGeom>
          <a:noFill/>
          <a:ln w="9525">
            <a:noFill/>
            <a:miter lim="800000"/>
            <a:headEnd/>
            <a:tailEnd/>
          </a:ln>
        </p:spPr>
        <p:txBody>
          <a:bodyPr/>
          <a:lstStyle/>
          <a:p>
            <a:pPr algn="just" eaLnBrk="0" hangingPunct="0">
              <a:spcBef>
                <a:spcPct val="20000"/>
              </a:spcBef>
            </a:pPr>
            <a:r>
              <a:rPr lang="pt-PT" sz="2400" b="1" dirty="0" smtClean="0"/>
              <a:t>Conflito: perceção de diferenças incompatíveis que resulta em interferência ou oposição.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Visão tradicional – </a:t>
            </a:r>
            <a:r>
              <a:rPr lang="pt-PT" sz="2400" dirty="0" smtClean="0"/>
              <a:t>todo o conflito é mau e deve ser evitado.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Visão das relações humanas – </a:t>
            </a:r>
            <a:r>
              <a:rPr lang="pt-PT" sz="2400" dirty="0" smtClean="0"/>
              <a:t>o conflito é natural e inevitável num grupo.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Visão </a:t>
            </a:r>
            <a:r>
              <a:rPr lang="pt-PT" sz="2400" b="1" dirty="0" err="1" smtClean="0"/>
              <a:t>interacionista</a:t>
            </a:r>
            <a:r>
              <a:rPr lang="pt-PT" sz="2400" b="1" dirty="0" smtClean="0"/>
              <a:t> – </a:t>
            </a:r>
            <a:r>
              <a:rPr lang="pt-PT" sz="2400" dirty="0" smtClean="0"/>
              <a:t>é necessário existir algum conflito, para que o grupo tenha um bom desempenho.</a:t>
            </a:r>
          </a:p>
          <a:p>
            <a:pPr marL="342900" indent="-342900"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6" name="TextBox 5"/>
          <p:cNvSpPr txBox="1"/>
          <p:nvPr/>
        </p:nvSpPr>
        <p:spPr>
          <a:xfrm>
            <a:off x="7848600" y="6477000"/>
            <a:ext cx="870531" cy="261610"/>
          </a:xfrm>
          <a:prstGeom prst="rect">
            <a:avLst/>
          </a:prstGeom>
          <a:noFill/>
        </p:spPr>
        <p:txBody>
          <a:bodyPr wrap="square" rtlCol="0">
            <a:spAutoFit/>
          </a:bodyPr>
          <a:lstStyle/>
          <a:p>
            <a:r>
              <a:rPr lang="en-US" sz="1100" dirty="0" smtClean="0"/>
              <a:t>13 - 21</a:t>
            </a:r>
            <a:endParaRPr lang="en-US" sz="1100" dirty="0"/>
          </a:p>
        </p:txBody>
      </p:sp>
      <p:sp>
        <p:nvSpPr>
          <p:cNvPr id="8" name="Rectangle 2"/>
          <p:cNvSpPr>
            <a:spLocks noGrp="1" noChangeArrowheads="1"/>
          </p:cNvSpPr>
          <p:nvPr>
            <p:ph type="title"/>
          </p:nvPr>
        </p:nvSpPr>
        <p:spPr>
          <a:xfrm>
            <a:off x="685800" y="274638"/>
            <a:ext cx="7772400" cy="1143000"/>
          </a:xfrm>
        </p:spPr>
        <p:txBody>
          <a:bodyPr/>
          <a:lstStyle/>
          <a:p>
            <a:pPr algn="ctr"/>
            <a:r>
              <a:rPr lang="en-US" dirty="0" err="1" smtClean="0"/>
              <a:t>Gestão</a:t>
            </a:r>
            <a:r>
              <a:rPr lang="en-US" dirty="0" smtClean="0"/>
              <a:t> do </a:t>
            </a:r>
            <a:r>
              <a:rPr lang="en-US" dirty="0" err="1" smtClean="0"/>
              <a:t>conflito</a:t>
            </a:r>
            <a:r>
              <a:rPr lang="en-US" dirty="0" smtClean="0"/>
              <a:t> (cont.)</a:t>
            </a:r>
            <a:endParaRPr lang="en-US" sz="3600" dirty="0" smtClean="0">
              <a:latin typeface="Calibri" pitchFamily="34" charset="0"/>
            </a:endParaRPr>
          </a:p>
        </p:txBody>
      </p:sp>
      <p:sp>
        <p:nvSpPr>
          <p:cNvPr id="10" name="Rectangle 3"/>
          <p:cNvSpPr txBox="1">
            <a:spLocks/>
          </p:cNvSpPr>
          <p:nvPr/>
        </p:nvSpPr>
        <p:spPr bwMode="auto">
          <a:xfrm>
            <a:off x="477253" y="1905000"/>
            <a:ext cx="8229600" cy="4221163"/>
          </a:xfrm>
          <a:prstGeom prst="rect">
            <a:avLst/>
          </a:prstGeom>
          <a:noFill/>
          <a:ln w="9525">
            <a:noFill/>
            <a:miter lim="800000"/>
            <a:headEnd/>
            <a:tailEnd/>
          </a:ln>
        </p:spPr>
        <p:txBody>
          <a:bodyPr/>
          <a:lstStyle/>
          <a:p>
            <a:pPr eaLnBrk="0" hangingPunct="0">
              <a:spcBef>
                <a:spcPct val="20000"/>
              </a:spcBef>
            </a:pPr>
            <a:r>
              <a:rPr lang="pt-PT" sz="2400" b="1" dirty="0" smtClean="0"/>
              <a:t>Tipologias de conflito (1/2):</a:t>
            </a:r>
          </a:p>
          <a:p>
            <a:pPr eaLnBrk="0" hangingPunct="0">
              <a:spcBef>
                <a:spcPct val="20000"/>
              </a:spcBef>
            </a:pPr>
            <a:endParaRPr lang="pt-PT" sz="2400" b="1" dirty="0" smtClean="0"/>
          </a:p>
          <a:p>
            <a:pPr marL="342900" indent="-342900" algn="just" eaLnBrk="0" hangingPunct="0">
              <a:spcBef>
                <a:spcPct val="20000"/>
              </a:spcBef>
              <a:buFont typeface="Arial" charset="0"/>
              <a:buChar char="•"/>
            </a:pPr>
            <a:r>
              <a:rPr lang="pt-PT" sz="2400" b="1" dirty="0" smtClean="0"/>
              <a:t>Conflito funcional –</a:t>
            </a:r>
            <a:r>
              <a:rPr lang="pt-PT" sz="2400" dirty="0" smtClean="0"/>
              <a:t> conflito que resulta num maior desempenho do grupo.</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Conflito disfuncional –</a:t>
            </a:r>
            <a:r>
              <a:rPr lang="pt-PT" sz="2400" dirty="0" smtClean="0"/>
              <a:t> conflito que impede o grupo de atingir os seus objetivos.</a:t>
            </a:r>
            <a:endParaRPr lang="pt-PT"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18131" cy="261610"/>
          </a:xfrm>
          <a:prstGeom prst="rect">
            <a:avLst/>
          </a:prstGeom>
          <a:noFill/>
        </p:spPr>
        <p:txBody>
          <a:bodyPr wrap="square" rtlCol="0">
            <a:spAutoFit/>
          </a:bodyPr>
          <a:lstStyle/>
          <a:p>
            <a:r>
              <a:rPr lang="en-US" sz="1100" dirty="0" smtClean="0"/>
              <a:t>13 - 22</a:t>
            </a:r>
            <a:endParaRPr lang="en-US" sz="1100" dirty="0"/>
          </a:p>
        </p:txBody>
      </p:sp>
      <p:sp>
        <p:nvSpPr>
          <p:cNvPr id="7" name="Rectangle 2"/>
          <p:cNvSpPr>
            <a:spLocks noGrp="1" noChangeArrowheads="1"/>
          </p:cNvSpPr>
          <p:nvPr>
            <p:ph type="title"/>
          </p:nvPr>
        </p:nvSpPr>
        <p:spPr>
          <a:xfrm>
            <a:off x="685800" y="274638"/>
            <a:ext cx="7772400" cy="1143000"/>
          </a:xfrm>
        </p:spPr>
        <p:txBody>
          <a:bodyPr/>
          <a:lstStyle/>
          <a:p>
            <a:pPr algn="ctr"/>
            <a:r>
              <a:rPr lang="en-US" dirty="0" err="1" smtClean="0"/>
              <a:t>Gestão</a:t>
            </a:r>
            <a:r>
              <a:rPr lang="en-US" dirty="0" smtClean="0"/>
              <a:t> do </a:t>
            </a:r>
            <a:r>
              <a:rPr lang="en-US" dirty="0" err="1" smtClean="0"/>
              <a:t>conflito</a:t>
            </a:r>
            <a:r>
              <a:rPr lang="en-US" dirty="0" smtClean="0"/>
              <a:t> (cont.)</a:t>
            </a:r>
            <a:endParaRPr lang="en-US" sz="3600" dirty="0" smtClean="0">
              <a:latin typeface="Calibri" pitchFamily="34" charset="0"/>
            </a:endParaRPr>
          </a:p>
        </p:txBody>
      </p:sp>
      <p:sp>
        <p:nvSpPr>
          <p:cNvPr id="9" name="Rectangle 3"/>
          <p:cNvSpPr txBox="1">
            <a:spLocks/>
          </p:cNvSpPr>
          <p:nvPr/>
        </p:nvSpPr>
        <p:spPr bwMode="auto">
          <a:xfrm>
            <a:off x="457200" y="1828800"/>
            <a:ext cx="8229600" cy="4297363"/>
          </a:xfrm>
          <a:prstGeom prst="rect">
            <a:avLst/>
          </a:prstGeom>
          <a:noFill/>
          <a:ln w="9525">
            <a:noFill/>
            <a:miter lim="800000"/>
            <a:headEnd/>
            <a:tailEnd/>
          </a:ln>
        </p:spPr>
        <p:txBody>
          <a:bodyPr/>
          <a:lstStyle/>
          <a:p>
            <a:pPr algn="just" eaLnBrk="0" hangingPunct="0">
              <a:spcBef>
                <a:spcPct val="20000"/>
              </a:spcBef>
            </a:pPr>
            <a:r>
              <a:rPr lang="pt-PT" sz="2400" b="1" dirty="0"/>
              <a:t>Tipologias de </a:t>
            </a:r>
            <a:r>
              <a:rPr lang="pt-PT" sz="2400" b="1" dirty="0" smtClean="0"/>
              <a:t>conflito (2/2):</a:t>
            </a:r>
            <a:endParaRPr lang="pt-PT" sz="2400" b="1" dirty="0"/>
          </a:p>
          <a:p>
            <a:pPr algn="just" eaLnBrk="0" hangingPunct="0">
              <a:spcBef>
                <a:spcPct val="20000"/>
              </a:spcBef>
            </a:pPr>
            <a:endParaRPr lang="pt-PT" sz="2400" b="1" dirty="0" smtClean="0"/>
          </a:p>
          <a:p>
            <a:pPr marL="342900" indent="-342900" algn="just" eaLnBrk="0" hangingPunct="0">
              <a:spcBef>
                <a:spcPct val="20000"/>
              </a:spcBef>
              <a:buFont typeface="Arial" charset="0"/>
              <a:buChar char="•"/>
            </a:pPr>
            <a:r>
              <a:rPr lang="pt-PT" sz="2400" b="1" dirty="0" smtClean="0"/>
              <a:t>Conflito de tarefa – </a:t>
            </a:r>
            <a:r>
              <a:rPr lang="pt-PT" sz="2400" dirty="0" smtClean="0"/>
              <a:t>conflito sobre o conteúdo e os objetivos do trabalho.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Conflito de relacionamento – </a:t>
            </a:r>
            <a:r>
              <a:rPr lang="pt-PT" sz="2400" dirty="0" smtClean="0"/>
              <a:t>conflito baseado em relações interpessoais.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Conflito de processo – </a:t>
            </a:r>
            <a:r>
              <a:rPr lang="pt-PT" sz="2400" dirty="0" smtClean="0"/>
              <a:t>conflito sobre como o trabalho deve ser feito.</a:t>
            </a:r>
            <a:endParaRPr lang="pt-PT"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13-7 </a:t>
            </a:r>
            <a:br>
              <a:rPr lang="en-US" sz="3600" dirty="0" smtClean="0"/>
            </a:br>
            <a:r>
              <a:rPr lang="en-US" sz="3600" dirty="0" err="1" smtClean="0"/>
              <a:t>Conflito</a:t>
            </a:r>
            <a:r>
              <a:rPr lang="en-US" sz="3600" dirty="0" smtClean="0"/>
              <a:t> e </a:t>
            </a:r>
            <a:r>
              <a:rPr lang="en-US" sz="3600" dirty="0" err="1" smtClean="0"/>
              <a:t>desempenho</a:t>
            </a:r>
            <a:r>
              <a:rPr lang="en-US" sz="3600" dirty="0" smtClean="0"/>
              <a:t> do </a:t>
            </a:r>
            <a:r>
              <a:rPr lang="en-US" sz="3600" dirty="0" err="1" smtClean="0"/>
              <a:t>grupo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7848600" y="6488668"/>
            <a:ext cx="1143000" cy="261610"/>
          </a:xfrm>
          <a:prstGeom prst="rect">
            <a:avLst/>
          </a:prstGeom>
          <a:noFill/>
        </p:spPr>
        <p:txBody>
          <a:bodyPr wrap="square" rtlCol="0">
            <a:spAutoFit/>
          </a:bodyPr>
          <a:lstStyle/>
          <a:p>
            <a:r>
              <a:rPr lang="en-US" sz="1100" dirty="0" smtClean="0"/>
              <a:t>13 - 23</a:t>
            </a:r>
            <a:endParaRPr lang="en-US" sz="1100" dirty="0"/>
          </a:p>
        </p:txBody>
      </p:sp>
      <p:pic>
        <p:nvPicPr>
          <p:cNvPr id="2" name="Picture 1"/>
          <p:cNvPicPr>
            <a:picLocks noChangeAspect="1"/>
          </p:cNvPicPr>
          <p:nvPr/>
        </p:nvPicPr>
        <p:blipFill>
          <a:blip r:embed="rId3"/>
          <a:stretch>
            <a:fillRect/>
          </a:stretch>
        </p:blipFill>
        <p:spPr>
          <a:xfrm>
            <a:off x="0" y="1633210"/>
            <a:ext cx="9166412" cy="524720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914400" y="304800"/>
            <a:ext cx="7772400" cy="1143000"/>
          </a:xfrm>
        </p:spPr>
        <p:txBody>
          <a:bodyPr>
            <a:normAutofit/>
          </a:bodyPr>
          <a:lstStyle/>
          <a:p>
            <a:pPr algn="ctr"/>
            <a:r>
              <a:rPr lang="en-US" sz="2800" dirty="0" err="1" smtClean="0"/>
              <a:t>figura</a:t>
            </a:r>
            <a:r>
              <a:rPr lang="en-US" sz="2800" dirty="0" smtClean="0"/>
              <a:t> 13-8</a:t>
            </a:r>
            <a:r>
              <a:rPr lang="en-US" sz="2800" dirty="0"/>
              <a:t/>
            </a:r>
            <a:br>
              <a:rPr lang="en-US" sz="2800" dirty="0"/>
            </a:br>
            <a:r>
              <a:rPr lang="en-US" sz="2800" dirty="0" err="1" smtClean="0"/>
              <a:t>técnicas</a:t>
            </a:r>
            <a:r>
              <a:rPr lang="en-US" sz="2800" dirty="0" smtClean="0"/>
              <a:t> de </a:t>
            </a:r>
            <a:r>
              <a:rPr lang="en-US" sz="2800" dirty="0" err="1" smtClean="0"/>
              <a:t>gestão</a:t>
            </a:r>
            <a:r>
              <a:rPr lang="en-US" sz="2800" dirty="0" smtClean="0"/>
              <a:t> do </a:t>
            </a:r>
            <a:r>
              <a:rPr lang="en-US" sz="2800" dirty="0" err="1" smtClean="0"/>
              <a:t>conflito</a:t>
            </a:r>
            <a:endParaRPr lang="en-US" sz="2800" dirty="0" smtClean="0">
              <a:latin typeface="Calibri" pitchFamily="34" charset="0"/>
            </a:endParaRPr>
          </a:p>
        </p:txBody>
      </p:sp>
      <p:sp>
        <p:nvSpPr>
          <p:cNvPr id="4" name="Footer Placeholder 3"/>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pic>
        <p:nvPicPr>
          <p:cNvPr id="74754" name="Picture 3"/>
          <p:cNvPicPr>
            <a:picLocks noGrp="1" noChangeAspect="1" noChangeArrowheads="1"/>
          </p:cNvPicPr>
          <p:nvPr/>
        </p:nvPicPr>
        <p:blipFill>
          <a:blip r:embed="rId3" cstate="print"/>
          <a:srcRect/>
          <a:stretch>
            <a:fillRect/>
          </a:stretch>
        </p:blipFill>
        <p:spPr bwMode="auto">
          <a:xfrm>
            <a:off x="0" y="1631576"/>
            <a:ext cx="9144000" cy="5226424"/>
          </a:xfrm>
          <a:prstGeom prst="rect">
            <a:avLst/>
          </a:prstGeom>
          <a:noFill/>
          <a:ln w="9525">
            <a:noFill/>
            <a:miter lim="800000"/>
            <a:headEnd/>
            <a:tailEnd/>
          </a:ln>
        </p:spPr>
      </p:pic>
      <p:sp>
        <p:nvSpPr>
          <p:cNvPr id="8" name="TextBox 7"/>
          <p:cNvSpPr txBox="1"/>
          <p:nvPr/>
        </p:nvSpPr>
        <p:spPr>
          <a:xfrm>
            <a:off x="8077200" y="6553200"/>
            <a:ext cx="762000" cy="261610"/>
          </a:xfrm>
          <a:prstGeom prst="rect">
            <a:avLst/>
          </a:prstGeom>
          <a:noFill/>
        </p:spPr>
        <p:txBody>
          <a:bodyPr wrap="square" rtlCol="0">
            <a:spAutoFit/>
          </a:bodyPr>
          <a:lstStyle/>
          <a:p>
            <a:r>
              <a:rPr lang="en-US" sz="1100" dirty="0" smtClean="0"/>
              <a:t>13 - 24</a:t>
            </a:r>
            <a:endParaRPr lang="en-US" sz="11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38101"/>
            <a:ext cx="7772400" cy="1143000"/>
          </a:xfrm>
        </p:spPr>
        <p:txBody>
          <a:bodyPr>
            <a:normAutofit fontScale="90000"/>
          </a:bodyPr>
          <a:lstStyle/>
          <a:p>
            <a:pPr algn="ctr"/>
            <a:r>
              <a:rPr lang="en-US" sz="3600" dirty="0" err="1" smtClean="0"/>
              <a:t>Transformar</a:t>
            </a:r>
            <a:r>
              <a:rPr lang="en-US" sz="3600" dirty="0" smtClean="0"/>
              <a:t> </a:t>
            </a:r>
            <a:r>
              <a:rPr lang="en-US" sz="3600" dirty="0" err="1" smtClean="0"/>
              <a:t>grupos</a:t>
            </a:r>
            <a:r>
              <a:rPr lang="en-US" sz="3600" dirty="0" smtClean="0"/>
              <a:t> </a:t>
            </a:r>
            <a:r>
              <a:rPr lang="en-US" sz="3600" dirty="0" err="1" smtClean="0"/>
              <a:t>em</a:t>
            </a:r>
            <a:r>
              <a:rPr lang="en-US" sz="3600" dirty="0" smtClean="0"/>
              <a:t> </a:t>
            </a:r>
            <a:r>
              <a:rPr lang="en-US" sz="3600" dirty="0" err="1" smtClean="0"/>
              <a:t>equipas</a:t>
            </a:r>
            <a:r>
              <a:rPr lang="en-US" sz="3600" dirty="0" smtClean="0"/>
              <a:t> </a:t>
            </a:r>
            <a:r>
              <a:rPr lang="en-US" sz="3600" dirty="0" err="1" smtClean="0"/>
              <a:t>eficazes</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962400" cy="365125"/>
          </a:xfrm>
        </p:spPr>
        <p:txBody>
          <a:bodyPr/>
          <a:lstStyle/>
          <a:p>
            <a:r>
              <a:rPr lang="en-US" dirty="0" smtClean="0"/>
              <a:t>Copyright © 2016 Pearson Education, Inc.</a:t>
            </a:r>
            <a:endParaRPr lang="en-US" dirty="0"/>
          </a:p>
        </p:txBody>
      </p:sp>
      <p:pic>
        <p:nvPicPr>
          <p:cNvPr id="76803" name="Picture 2"/>
          <p:cNvPicPr>
            <a:picLocks noChangeAspect="1" noChangeArrowheads="1"/>
          </p:cNvPicPr>
          <p:nvPr/>
        </p:nvPicPr>
        <p:blipFill>
          <a:blip r:embed="rId3" cstate="print"/>
          <a:srcRect/>
          <a:stretch>
            <a:fillRect/>
          </a:stretch>
        </p:blipFill>
        <p:spPr bwMode="auto">
          <a:xfrm>
            <a:off x="4554071" y="1905000"/>
            <a:ext cx="4305300" cy="3429000"/>
          </a:xfrm>
          <a:prstGeom prst="rect">
            <a:avLst/>
          </a:prstGeom>
          <a:noFill/>
          <a:ln w="9525">
            <a:noFill/>
            <a:miter lim="800000"/>
            <a:headEnd/>
            <a:tailEnd/>
          </a:ln>
        </p:spPr>
      </p:pic>
      <p:sp>
        <p:nvSpPr>
          <p:cNvPr id="7" name="TextBox 6"/>
          <p:cNvSpPr txBox="1"/>
          <p:nvPr/>
        </p:nvSpPr>
        <p:spPr>
          <a:xfrm>
            <a:off x="7696200" y="6477000"/>
            <a:ext cx="1251531" cy="261610"/>
          </a:xfrm>
          <a:prstGeom prst="rect">
            <a:avLst/>
          </a:prstGeom>
          <a:noFill/>
        </p:spPr>
        <p:txBody>
          <a:bodyPr wrap="square" rtlCol="0">
            <a:spAutoFit/>
          </a:bodyPr>
          <a:lstStyle/>
          <a:p>
            <a:r>
              <a:rPr lang="en-US" sz="1100" dirty="0" smtClean="0"/>
              <a:t>13 - 25</a:t>
            </a:r>
            <a:endParaRPr lang="en-US" sz="1100" dirty="0"/>
          </a:p>
        </p:txBody>
      </p:sp>
      <p:sp>
        <p:nvSpPr>
          <p:cNvPr id="9" name="Rectangle 3"/>
          <p:cNvSpPr txBox="1">
            <a:spLocks/>
          </p:cNvSpPr>
          <p:nvPr/>
        </p:nvSpPr>
        <p:spPr bwMode="auto">
          <a:xfrm>
            <a:off x="457200" y="1676400"/>
            <a:ext cx="3733800" cy="4267201"/>
          </a:xfrm>
          <a:prstGeom prst="rect">
            <a:avLst/>
          </a:prstGeom>
          <a:noFill/>
          <a:ln w="9525">
            <a:noFill/>
            <a:miter lim="800000"/>
            <a:headEnd/>
            <a:tailEnd/>
          </a:ln>
        </p:spPr>
        <p:txBody>
          <a:bodyPr/>
          <a:lstStyle/>
          <a:p>
            <a:pPr algn="just" eaLnBrk="0" hangingPunct="0">
              <a:spcBef>
                <a:spcPct val="20000"/>
              </a:spcBef>
            </a:pPr>
            <a:r>
              <a:rPr lang="pt-PT" sz="2400" b="1" dirty="0" smtClean="0"/>
              <a:t>Equipas de trabalho</a:t>
            </a:r>
          </a:p>
          <a:p>
            <a:pPr marL="342900" indent="-342900" algn="just" eaLnBrk="0" hangingPunct="0">
              <a:spcBef>
                <a:spcPct val="20000"/>
              </a:spcBef>
              <a:buFont typeface="Arial" charset="0"/>
              <a:buChar char="•"/>
            </a:pPr>
            <a:endParaRPr lang="pt-PT" sz="800" b="1" dirty="0" smtClean="0"/>
          </a:p>
          <a:p>
            <a:pPr algn="just" eaLnBrk="0" hangingPunct="0">
              <a:spcBef>
                <a:spcPct val="20000"/>
              </a:spcBef>
            </a:pPr>
            <a:r>
              <a:rPr lang="pt-PT" sz="2400" dirty="0"/>
              <a:t>G</a:t>
            </a:r>
            <a:r>
              <a:rPr lang="pt-PT" sz="2400" dirty="0" smtClean="0"/>
              <a:t>rupos </a:t>
            </a:r>
            <a:r>
              <a:rPr lang="pt-PT" sz="2400" dirty="0" smtClean="0"/>
              <a:t>cujos membros trabalham intensamente num objetivo específico e partilhado, utilizando a sua sinergia positiva, responsabilidade mútua e competências complementares.</a:t>
            </a:r>
            <a:endParaRPr lang="pt-PT"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13-9</a:t>
            </a:r>
            <a:br>
              <a:rPr lang="en-US" sz="3600" dirty="0" smtClean="0"/>
            </a:br>
            <a:r>
              <a:rPr lang="en-US" sz="3600" dirty="0" err="1" smtClean="0"/>
              <a:t>Grupos</a:t>
            </a:r>
            <a:r>
              <a:rPr lang="en-US" sz="3600" dirty="0" smtClean="0"/>
              <a:t> e </a:t>
            </a:r>
            <a:r>
              <a:rPr lang="en-US" sz="3600" dirty="0" err="1" smtClean="0"/>
              <a:t>equipas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7772400" y="6477000"/>
            <a:ext cx="946731" cy="261610"/>
          </a:xfrm>
          <a:prstGeom prst="rect">
            <a:avLst/>
          </a:prstGeom>
          <a:noFill/>
        </p:spPr>
        <p:txBody>
          <a:bodyPr wrap="square" rtlCol="0">
            <a:spAutoFit/>
          </a:bodyPr>
          <a:lstStyle/>
          <a:p>
            <a:r>
              <a:rPr lang="en-US" sz="1100" dirty="0" smtClean="0"/>
              <a:t>13 - 26</a:t>
            </a:r>
            <a:endParaRPr lang="en-US" sz="1100" dirty="0"/>
          </a:p>
        </p:txBody>
      </p:sp>
      <p:pic>
        <p:nvPicPr>
          <p:cNvPr id="2" name="Picture 1"/>
          <p:cNvPicPr>
            <a:picLocks noChangeAspect="1"/>
          </p:cNvPicPr>
          <p:nvPr/>
        </p:nvPicPr>
        <p:blipFill>
          <a:blip r:embed="rId3"/>
          <a:stretch>
            <a:fillRect/>
          </a:stretch>
        </p:blipFill>
        <p:spPr>
          <a:xfrm>
            <a:off x="0" y="1676400"/>
            <a:ext cx="9144000" cy="463487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algn="ctr"/>
            <a:r>
              <a:rPr lang="en-US" sz="3600" dirty="0" err="1" smtClean="0"/>
              <a:t>Tipos</a:t>
            </a:r>
            <a:r>
              <a:rPr lang="en-US" sz="3600" dirty="0" smtClean="0"/>
              <a:t> de </a:t>
            </a:r>
            <a:r>
              <a:rPr lang="en-US" sz="3600" dirty="0" err="1" smtClean="0"/>
              <a:t>equipas</a:t>
            </a:r>
            <a:r>
              <a:rPr lang="en-US" sz="3600" dirty="0" smtClean="0"/>
              <a:t> de </a:t>
            </a:r>
            <a:r>
              <a:rPr lang="en-US" sz="3600" dirty="0" err="1" smtClean="0"/>
              <a:t>trabalho</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4267200" cy="365125"/>
          </a:xfrm>
        </p:spPr>
        <p:txBody>
          <a:bodyPr/>
          <a:lstStyle/>
          <a:p>
            <a:r>
              <a:rPr lang="en-US" dirty="0" smtClean="0"/>
              <a:t>Copyright © 2016 Pearson Education, Inc.</a:t>
            </a:r>
            <a:endParaRPr lang="en-US" dirty="0"/>
          </a:p>
        </p:txBody>
      </p:sp>
      <p:sp>
        <p:nvSpPr>
          <p:cNvPr id="7" name="TextBox 6"/>
          <p:cNvSpPr txBox="1"/>
          <p:nvPr/>
        </p:nvSpPr>
        <p:spPr>
          <a:xfrm>
            <a:off x="8001000" y="6400800"/>
            <a:ext cx="1327731" cy="261610"/>
          </a:xfrm>
          <a:prstGeom prst="rect">
            <a:avLst/>
          </a:prstGeom>
          <a:noFill/>
        </p:spPr>
        <p:txBody>
          <a:bodyPr wrap="square" rtlCol="0">
            <a:spAutoFit/>
          </a:bodyPr>
          <a:lstStyle/>
          <a:p>
            <a:r>
              <a:rPr lang="en-US" sz="1100" dirty="0" smtClean="0"/>
              <a:t>13 - 27</a:t>
            </a:r>
            <a:endParaRPr lang="en-US" sz="1100" dirty="0"/>
          </a:p>
        </p:txBody>
      </p:sp>
      <p:sp>
        <p:nvSpPr>
          <p:cNvPr id="8"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Equipa de resolução de problemas</a:t>
            </a:r>
            <a:r>
              <a:rPr lang="pt-PT" sz="2400" dirty="0" smtClean="0"/>
              <a:t> </a:t>
            </a:r>
            <a:r>
              <a:rPr lang="pt-PT" sz="2400" b="1" dirty="0" smtClean="0"/>
              <a:t>–</a:t>
            </a:r>
            <a:r>
              <a:rPr lang="pt-PT" sz="2400" dirty="0" smtClean="0"/>
              <a:t> equipa em que os membros são do mesmo departamento, ou área funcional, e que tem como objetivo melhorar as atividades de trabalho ou resolver problemas específicos.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Equipa em autogestão –</a:t>
            </a:r>
            <a:r>
              <a:rPr lang="pt-PT" sz="2400" dirty="0" smtClean="0"/>
              <a:t> equipa que funciona sem um gestor e que é responsável por um processo de trabalho ou por um segmento de um processo de trabalho.</a:t>
            </a:r>
            <a:endParaRPr lang="pt-PT"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152400"/>
            <a:ext cx="7772400" cy="1143000"/>
          </a:xfrm>
        </p:spPr>
        <p:txBody>
          <a:bodyPr/>
          <a:lstStyle/>
          <a:p>
            <a:pPr algn="ctr"/>
            <a:r>
              <a:rPr lang="en-US" dirty="0" smtClean="0"/>
              <a:t>O que é um </a:t>
            </a:r>
            <a:r>
              <a:rPr lang="en-US" dirty="0" err="1" smtClean="0"/>
              <a:t>grupo</a:t>
            </a:r>
            <a:r>
              <a:rPr lang="en-US" sz="3600" dirty="0" smtClean="0"/>
              <a:t>?</a:t>
            </a:r>
            <a:endParaRPr lang="en-US" sz="3600" dirty="0" smtClean="0">
              <a:latin typeface="Calibri" pitchFamily="34" charset="0"/>
            </a:endParaRPr>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21069" y="6400800"/>
            <a:ext cx="1022931" cy="261610"/>
          </a:xfrm>
          <a:prstGeom prst="rect">
            <a:avLst/>
          </a:prstGeom>
          <a:noFill/>
        </p:spPr>
        <p:txBody>
          <a:bodyPr wrap="square" rtlCol="0">
            <a:spAutoFit/>
          </a:bodyPr>
          <a:lstStyle/>
          <a:p>
            <a:r>
              <a:rPr lang="en-US" sz="1100" dirty="0" smtClean="0"/>
              <a:t>13 - 3</a:t>
            </a:r>
            <a:endParaRPr lang="en-US" sz="1100" dirty="0"/>
          </a:p>
        </p:txBody>
      </p:sp>
      <p:sp>
        <p:nvSpPr>
          <p:cNvPr id="8" name="Rectangle 3"/>
          <p:cNvSpPr txBox="1">
            <a:spLocks/>
          </p:cNvSpPr>
          <p:nvPr/>
        </p:nvSpPr>
        <p:spPr bwMode="auto">
          <a:xfrm>
            <a:off x="457200" y="1752600"/>
            <a:ext cx="8229600" cy="3962402"/>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Grupo – </a:t>
            </a:r>
            <a:r>
              <a:rPr lang="pt-PT" sz="2400" dirty="0" smtClean="0"/>
              <a:t>dois ou mais indivíduos que interagem, são interdependentes, e têm objetivos comuns.</a:t>
            </a:r>
          </a:p>
          <a:p>
            <a:pPr marL="342900" indent="-342900" algn="just" eaLnBrk="0" hangingPunct="0">
              <a:spcBef>
                <a:spcPct val="20000"/>
              </a:spcBef>
              <a:buFont typeface="Arial" charset="0"/>
              <a:buChar char="•"/>
            </a:pPr>
            <a:endParaRPr lang="pt-PT" sz="800" dirty="0" smtClean="0"/>
          </a:p>
          <a:p>
            <a:pPr marL="742950" lvl="1" indent="-285750" algn="just" eaLnBrk="0" hangingPunct="0">
              <a:spcBef>
                <a:spcPct val="20000"/>
              </a:spcBef>
              <a:buFont typeface="Arial" charset="0"/>
              <a:buChar char="–"/>
            </a:pPr>
            <a:r>
              <a:rPr lang="pt-PT" sz="2400" u="sng" dirty="0" smtClean="0"/>
              <a:t>Grupos formais</a:t>
            </a:r>
          </a:p>
          <a:p>
            <a:pPr lvl="2" algn="just" eaLnBrk="0" hangingPunct="0">
              <a:spcBef>
                <a:spcPct val="20000"/>
              </a:spcBef>
            </a:pPr>
            <a:r>
              <a:rPr lang="pt-PT" sz="2400" dirty="0" smtClean="0"/>
              <a:t>Grupos de trabalho, definidos pela organização, e aos quais foram atribuídas tarefas e </a:t>
            </a:r>
            <a:r>
              <a:rPr lang="pt-PT" sz="2400" dirty="0" err="1" smtClean="0"/>
              <a:t>objetivos</a:t>
            </a:r>
            <a:r>
              <a:rPr lang="pt-PT" sz="2400" dirty="0" smtClean="0"/>
              <a:t>.</a:t>
            </a:r>
          </a:p>
          <a:p>
            <a:pPr lvl="2" algn="just" eaLnBrk="0" hangingPunct="0">
              <a:spcBef>
                <a:spcPct val="20000"/>
              </a:spcBef>
            </a:pPr>
            <a:endParaRPr lang="pt-PT" sz="800" dirty="0" smtClean="0"/>
          </a:p>
          <a:p>
            <a:pPr marL="742950" lvl="1" indent="-285750" algn="just" eaLnBrk="0" hangingPunct="0">
              <a:spcBef>
                <a:spcPct val="20000"/>
              </a:spcBef>
              <a:buFont typeface="Arial" charset="0"/>
              <a:buChar char="–"/>
            </a:pPr>
            <a:r>
              <a:rPr lang="pt-PT" sz="2400" u="sng" dirty="0" smtClean="0"/>
              <a:t>Grupos informais</a:t>
            </a:r>
          </a:p>
          <a:p>
            <a:pPr lvl="2" algn="just" eaLnBrk="0" hangingPunct="0">
              <a:spcBef>
                <a:spcPct val="20000"/>
              </a:spcBef>
            </a:pPr>
            <a:r>
              <a:rPr lang="pt-PT" sz="2400" dirty="0" smtClean="0"/>
              <a:t>Grupos formados de maneira independente, para satisfazer as necessidades sociais dos seus membros.</a:t>
            </a:r>
            <a:endParaRPr lang="pt-PT"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7848600" y="6400800"/>
            <a:ext cx="946731" cy="261610"/>
          </a:xfrm>
          <a:prstGeom prst="rect">
            <a:avLst/>
          </a:prstGeom>
          <a:noFill/>
        </p:spPr>
        <p:txBody>
          <a:bodyPr wrap="square" rtlCol="0">
            <a:spAutoFit/>
          </a:bodyPr>
          <a:lstStyle/>
          <a:p>
            <a:r>
              <a:rPr lang="en-US" sz="1100" dirty="0" smtClean="0"/>
              <a:t>13 - 28</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Tipos</a:t>
            </a:r>
            <a:r>
              <a:rPr lang="en-US" sz="3600" dirty="0" smtClean="0"/>
              <a:t> de </a:t>
            </a:r>
            <a:r>
              <a:rPr lang="en-US" sz="3600" dirty="0" err="1" smtClean="0"/>
              <a:t>equipas</a:t>
            </a:r>
            <a:r>
              <a:rPr lang="en-US" sz="3600" dirty="0" smtClean="0"/>
              <a:t> de </a:t>
            </a:r>
            <a:r>
              <a:rPr lang="en-US" sz="3600" dirty="0" err="1" smtClean="0"/>
              <a:t>trabalho</a:t>
            </a:r>
            <a:r>
              <a:rPr lang="en-US" sz="3600" dirty="0" smtClean="0"/>
              <a:t> </a:t>
            </a:r>
            <a:br>
              <a:rPr lang="en-US" sz="3600" dirty="0" smtClean="0"/>
            </a:br>
            <a:r>
              <a:rPr lang="en-US" sz="3600" dirty="0" smtClean="0"/>
              <a:t>(cont.)</a:t>
            </a:r>
            <a:endParaRPr lang="en-US" sz="3600" dirty="0" smtClean="0">
              <a:latin typeface="Calibri" pitchFamily="34" charset="0"/>
            </a:endParaRPr>
          </a:p>
        </p:txBody>
      </p:sp>
      <p:sp>
        <p:nvSpPr>
          <p:cNvPr id="9"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Equipas multidisciplinares / </a:t>
            </a:r>
            <a:r>
              <a:rPr lang="pt-PT" sz="2400" b="1" dirty="0" err="1" smtClean="0"/>
              <a:t>multidepartamentais</a:t>
            </a:r>
            <a:r>
              <a:rPr lang="pt-PT" sz="2400" b="1" dirty="0" smtClean="0"/>
              <a:t> -</a:t>
            </a:r>
            <a:r>
              <a:rPr lang="pt-PT" sz="2400" dirty="0" smtClean="0"/>
              <a:t> equipa composta por indivíduos oriundos de várias áreas funcionais.</a:t>
            </a:r>
          </a:p>
          <a:p>
            <a:pPr marL="342900" indent="-342900" algn="just" eaLnBrk="0" hangingPunct="0">
              <a:spcBef>
                <a:spcPct val="20000"/>
              </a:spcBef>
              <a:buFont typeface="Arial" charset="0"/>
              <a:buChar char="•"/>
            </a:pPr>
            <a:endParaRPr lang="pt-PT" sz="1600" dirty="0" smtClean="0"/>
          </a:p>
          <a:p>
            <a:pPr marL="342900" indent="-342900" algn="just" eaLnBrk="0" hangingPunct="0">
              <a:spcBef>
                <a:spcPct val="20000"/>
              </a:spcBef>
              <a:buFont typeface="Arial" charset="0"/>
              <a:buChar char="•"/>
            </a:pPr>
            <a:r>
              <a:rPr lang="pt-PT" sz="2400" b="1" dirty="0" smtClean="0"/>
              <a:t>Equipas virtuais -</a:t>
            </a:r>
            <a:r>
              <a:rPr lang="pt-PT" sz="2400" dirty="0" smtClean="0"/>
              <a:t> equipa que utiliza a tecnologia para ligar membros que estão fisicamente distantes, de modo a que os objetivos possam ser cumpridos.</a:t>
            </a:r>
            <a:endParaRPr lang="pt-PT"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algn="ctr"/>
            <a:r>
              <a:rPr lang="en-US" sz="3600" dirty="0" err="1" smtClean="0"/>
              <a:t>Criar</a:t>
            </a:r>
            <a:r>
              <a:rPr lang="en-US" sz="3600" dirty="0" smtClean="0"/>
              <a:t> </a:t>
            </a:r>
            <a:r>
              <a:rPr lang="en-US" sz="3600" dirty="0" err="1" smtClean="0"/>
              <a:t>equipas</a:t>
            </a:r>
            <a:r>
              <a:rPr lang="en-US" sz="3600" dirty="0" smtClean="0"/>
              <a:t> de </a:t>
            </a:r>
            <a:r>
              <a:rPr lang="en-US" sz="3600" dirty="0" err="1" smtClean="0"/>
              <a:t>trabalho</a:t>
            </a:r>
            <a:r>
              <a:rPr lang="en-US" sz="3600" dirty="0" smtClean="0"/>
              <a:t> </a:t>
            </a:r>
            <a:r>
              <a:rPr lang="en-US" sz="3600" dirty="0" err="1" smtClean="0"/>
              <a:t>eficazes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276600" cy="365125"/>
          </a:xfrm>
        </p:spPr>
        <p:txBody>
          <a:bodyPr/>
          <a:lstStyle/>
          <a:p>
            <a:r>
              <a:rPr lang="en-US" dirty="0" smtClean="0"/>
              <a:t>Copyright © 2016 Pearson Education, Inc.</a:t>
            </a:r>
            <a:endParaRPr lang="en-US" dirty="0"/>
          </a:p>
        </p:txBody>
      </p:sp>
      <p:sp>
        <p:nvSpPr>
          <p:cNvPr id="6" name="TextBox 5"/>
          <p:cNvSpPr txBox="1"/>
          <p:nvPr/>
        </p:nvSpPr>
        <p:spPr>
          <a:xfrm>
            <a:off x="7696200" y="6477000"/>
            <a:ext cx="1175331" cy="261610"/>
          </a:xfrm>
          <a:prstGeom prst="rect">
            <a:avLst/>
          </a:prstGeom>
          <a:noFill/>
        </p:spPr>
        <p:txBody>
          <a:bodyPr wrap="square" rtlCol="0">
            <a:spAutoFit/>
          </a:bodyPr>
          <a:lstStyle/>
          <a:p>
            <a:r>
              <a:rPr lang="en-US" sz="1100" dirty="0" smtClean="0"/>
              <a:t>13 - 29</a:t>
            </a:r>
            <a:endParaRPr lang="en-US" sz="1100" dirty="0"/>
          </a:p>
        </p:txBody>
      </p:sp>
      <p:sp>
        <p:nvSpPr>
          <p:cNvPr id="7" name="Rectangle 3"/>
          <p:cNvSpPr txBox="1">
            <a:spLocks/>
          </p:cNvSpPr>
          <p:nvPr/>
        </p:nvSpPr>
        <p:spPr bwMode="auto">
          <a:xfrm>
            <a:off x="429126" y="1905000"/>
            <a:ext cx="8229600" cy="41449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Objetivos claros </a:t>
            </a:r>
            <a:r>
              <a:rPr lang="pt-PT" sz="2400" dirty="0" smtClean="0"/>
              <a:t>– todos os membros conhecem e compreendem os objetivos a ser atingidos.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Competências relevantes </a:t>
            </a:r>
            <a:r>
              <a:rPr lang="pt-PT" sz="2400" dirty="0" smtClean="0"/>
              <a:t>– os membros têm as competências técnicas e interpessoais necessárias.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Confiança mútua </a:t>
            </a:r>
            <a:r>
              <a:rPr lang="pt-PT" sz="2400" dirty="0" smtClean="0"/>
              <a:t>– existe uma elevada confiança entre os membros.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Compromisso</a:t>
            </a:r>
            <a:r>
              <a:rPr lang="pt-PT" sz="2400" dirty="0" smtClean="0"/>
              <a:t> – os membros estão empenhados em atingir os objetivos.</a:t>
            </a:r>
            <a:endParaRPr lang="pt-PT"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001000" y="6477000"/>
            <a:ext cx="990600" cy="261610"/>
          </a:xfrm>
          <a:prstGeom prst="rect">
            <a:avLst/>
          </a:prstGeom>
          <a:noFill/>
        </p:spPr>
        <p:txBody>
          <a:bodyPr wrap="square" rtlCol="0">
            <a:spAutoFit/>
          </a:bodyPr>
          <a:lstStyle/>
          <a:p>
            <a:r>
              <a:rPr lang="en-US" sz="1100" dirty="0" smtClean="0"/>
              <a:t>13 - 30</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sz="3600" dirty="0" err="1" smtClean="0"/>
              <a:t>Criar</a:t>
            </a:r>
            <a:r>
              <a:rPr lang="en-US" sz="3600" dirty="0" smtClean="0"/>
              <a:t> </a:t>
            </a:r>
            <a:r>
              <a:rPr lang="en-US" sz="3600" dirty="0" err="1" smtClean="0"/>
              <a:t>equipas</a:t>
            </a:r>
            <a:r>
              <a:rPr lang="en-US" sz="3600" dirty="0" smtClean="0"/>
              <a:t> de </a:t>
            </a:r>
            <a:r>
              <a:rPr lang="en-US" sz="3600" dirty="0" err="1" smtClean="0"/>
              <a:t>trabalho</a:t>
            </a:r>
            <a:r>
              <a:rPr lang="en-US" sz="3600" dirty="0" smtClean="0"/>
              <a:t> </a:t>
            </a:r>
            <a:r>
              <a:rPr lang="en-US" sz="3600" dirty="0" err="1" smtClean="0"/>
              <a:t>eficazes</a:t>
            </a:r>
            <a:endParaRPr lang="en-US" sz="3600" dirty="0" smtClean="0">
              <a:latin typeface="Calibri" pitchFamily="34" charset="0"/>
            </a:endParaRPr>
          </a:p>
        </p:txBody>
      </p:sp>
      <p:sp>
        <p:nvSpPr>
          <p:cNvPr id="9"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Boa comunicação </a:t>
            </a:r>
            <a:r>
              <a:rPr lang="pt-PT" sz="2400" dirty="0" smtClean="0"/>
              <a:t>– as mensagens são compreendidas com clareza.</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Competências de negociação </a:t>
            </a:r>
            <a:r>
              <a:rPr lang="pt-PT" sz="2400" dirty="0" smtClean="0"/>
              <a:t>– os membros conseguem resolver diferentes posições.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Liderança apropriada </a:t>
            </a:r>
            <a:r>
              <a:rPr lang="pt-PT" sz="2400" dirty="0" smtClean="0"/>
              <a:t>– os líderes motivam a equipa quando em situações difíceis.</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Apoio Interno e externo</a:t>
            </a:r>
            <a:r>
              <a:rPr lang="pt-PT" sz="2400" dirty="0" smtClean="0"/>
              <a:t> – formação, incentivos e recursos apropriados.</a:t>
            </a:r>
            <a:endParaRPr lang="pt-PT"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09600" y="274638"/>
            <a:ext cx="8229600" cy="1143000"/>
          </a:xfrm>
        </p:spPr>
        <p:txBody>
          <a:bodyPr>
            <a:normAutofit/>
          </a:bodyPr>
          <a:lstStyle/>
          <a:p>
            <a:pPr algn="ctr"/>
            <a:r>
              <a:rPr lang="en-US" sz="2800" dirty="0" err="1" smtClean="0"/>
              <a:t>figura</a:t>
            </a:r>
            <a:r>
              <a:rPr lang="en-US" sz="2800" dirty="0" smtClean="0"/>
              <a:t> 13-10</a:t>
            </a:r>
            <a:br>
              <a:rPr lang="en-US" sz="2800" dirty="0" smtClean="0"/>
            </a:br>
            <a:r>
              <a:rPr lang="en-US" sz="2800" dirty="0" err="1" smtClean="0"/>
              <a:t>Características</a:t>
            </a:r>
            <a:r>
              <a:rPr lang="en-US" sz="2800" dirty="0" smtClean="0"/>
              <a:t> das </a:t>
            </a:r>
            <a:r>
              <a:rPr lang="en-US" sz="2800" dirty="0" err="1" smtClean="0"/>
              <a:t>equipas</a:t>
            </a:r>
            <a:r>
              <a:rPr lang="en-US" sz="2800" dirty="0" smtClean="0"/>
              <a:t> </a:t>
            </a:r>
            <a:r>
              <a:rPr lang="en-US" sz="2800" dirty="0" err="1" smtClean="0"/>
              <a:t>eficazes</a:t>
            </a:r>
            <a:endParaRPr lang="en-US" sz="2800" dirty="0" smtClean="0">
              <a:latin typeface="Calibri" pitchFamily="34" charset="0"/>
            </a:endParaRPr>
          </a:p>
        </p:txBody>
      </p:sp>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5" name="TextBox 4"/>
          <p:cNvSpPr txBox="1"/>
          <p:nvPr/>
        </p:nvSpPr>
        <p:spPr>
          <a:xfrm>
            <a:off x="8229600" y="6477000"/>
            <a:ext cx="914400" cy="261610"/>
          </a:xfrm>
          <a:prstGeom prst="rect">
            <a:avLst/>
          </a:prstGeom>
          <a:noFill/>
        </p:spPr>
        <p:txBody>
          <a:bodyPr wrap="square" rtlCol="0">
            <a:spAutoFit/>
          </a:bodyPr>
          <a:lstStyle/>
          <a:p>
            <a:r>
              <a:rPr lang="en-US" sz="1100" dirty="0" smtClean="0"/>
              <a:t>13 - 31</a:t>
            </a:r>
            <a:endParaRPr lang="en-US" sz="1100" dirty="0"/>
          </a:p>
        </p:txBody>
      </p:sp>
      <p:pic>
        <p:nvPicPr>
          <p:cNvPr id="2" name="Picture 1"/>
          <p:cNvPicPr>
            <a:picLocks noChangeAspect="1"/>
          </p:cNvPicPr>
          <p:nvPr/>
        </p:nvPicPr>
        <p:blipFill>
          <a:blip r:embed="rId3"/>
          <a:stretch>
            <a:fillRect/>
          </a:stretch>
        </p:blipFill>
        <p:spPr>
          <a:xfrm>
            <a:off x="0" y="1524000"/>
            <a:ext cx="9144000" cy="4800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pPr algn="ctr"/>
            <a:r>
              <a:rPr lang="en-US" dirty="0" err="1" smtClean="0"/>
              <a:t>Desafios</a:t>
            </a:r>
            <a:r>
              <a:rPr lang="en-US" dirty="0" smtClean="0"/>
              <a:t> </a:t>
            </a:r>
            <a:r>
              <a:rPr lang="en-US" dirty="0" err="1" smtClean="0"/>
              <a:t>atuais</a:t>
            </a:r>
            <a:r>
              <a:rPr lang="en-US" dirty="0" smtClean="0"/>
              <a:t> </a:t>
            </a:r>
            <a:br>
              <a:rPr lang="en-US" dirty="0" smtClean="0"/>
            </a:br>
            <a:r>
              <a:rPr lang="en-US" dirty="0" err="1" smtClean="0"/>
              <a:t>na</a:t>
            </a:r>
            <a:r>
              <a:rPr lang="en-US" dirty="0" smtClean="0"/>
              <a:t> </a:t>
            </a:r>
            <a:r>
              <a:rPr lang="en-US" dirty="0" err="1" smtClean="0"/>
              <a:t>gestão</a:t>
            </a:r>
            <a:r>
              <a:rPr lang="en-US" dirty="0" smtClean="0"/>
              <a:t> de </a:t>
            </a:r>
            <a:r>
              <a:rPr lang="en-US" dirty="0" err="1" smtClean="0"/>
              <a:t>equipas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7924800" y="6553200"/>
            <a:ext cx="794331" cy="261610"/>
          </a:xfrm>
          <a:prstGeom prst="rect">
            <a:avLst/>
          </a:prstGeom>
          <a:noFill/>
        </p:spPr>
        <p:txBody>
          <a:bodyPr wrap="square" rtlCol="0">
            <a:spAutoFit/>
          </a:bodyPr>
          <a:lstStyle/>
          <a:p>
            <a:r>
              <a:rPr lang="en-US" sz="1100" dirty="0" smtClean="0"/>
              <a:t>13 - 32</a:t>
            </a:r>
            <a:endParaRPr lang="en-US" sz="1100"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Recursos dos membros do grupo nas equipas globais </a:t>
            </a:r>
            <a:r>
              <a:rPr lang="pt-PT" sz="2400" dirty="0" smtClean="0"/>
              <a:t>– os gestores têm de compreender as características culturais dos membros do grupo.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Estrutura do grupo </a:t>
            </a:r>
            <a:r>
              <a:rPr lang="pt-PT" sz="2400" dirty="0" smtClean="0"/>
              <a:t>– tópicos relativos à conformidade, </a:t>
            </a:r>
            <a:r>
              <a:rPr lang="pt-PT" sz="2400" i="1" dirty="0" smtClean="0"/>
              <a:t>status</a:t>
            </a:r>
            <a:r>
              <a:rPr lang="pt-PT" sz="2400" dirty="0" smtClean="0"/>
              <a:t>, </a:t>
            </a:r>
            <a:r>
              <a:rPr lang="pt-PT" sz="2400" i="1" dirty="0" smtClean="0"/>
              <a:t>social </a:t>
            </a:r>
            <a:r>
              <a:rPr lang="pt-PT" sz="2400" i="1" dirty="0" err="1" smtClean="0"/>
              <a:t>loafing</a:t>
            </a:r>
            <a:r>
              <a:rPr lang="pt-PT" sz="2400" dirty="0" smtClean="0"/>
              <a:t> e coesão.</a:t>
            </a:r>
          </a:p>
          <a:p>
            <a:pPr marL="342900" indent="-342900" algn="just" eaLnBrk="0" hangingPunct="0">
              <a:spcBef>
                <a:spcPct val="20000"/>
              </a:spcBef>
              <a:buFont typeface="Arial" charset="0"/>
              <a:buChar char="•"/>
            </a:pPr>
            <a:endParaRPr lang="pt-PT" sz="800" dirty="0" smtClean="0"/>
          </a:p>
          <a:p>
            <a:pPr marL="342900" indent="-342900" algn="just" eaLnBrk="0" hangingPunct="0">
              <a:spcBef>
                <a:spcPct val="20000"/>
              </a:spcBef>
              <a:buFont typeface="Arial" charset="0"/>
              <a:buChar char="•"/>
            </a:pPr>
            <a:r>
              <a:rPr lang="pt-PT" sz="2400" b="1" dirty="0" smtClean="0"/>
              <a:t>Processos do grupo </a:t>
            </a:r>
            <a:r>
              <a:rPr lang="pt-PT" sz="2400" dirty="0" smtClean="0"/>
              <a:t>– os grupos multiculturais conseguem tirar maior partido da diversidade de ideias.</a:t>
            </a:r>
          </a:p>
          <a:p>
            <a:pPr marL="342900" indent="-342900" algn="just" eaLnBrk="0" hangingPunct="0">
              <a:spcBef>
                <a:spcPct val="20000"/>
              </a:spcBef>
              <a:buFont typeface="Arial" charset="0"/>
              <a:buChar char="•"/>
            </a:pP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13-11</a:t>
            </a:r>
            <a:br>
              <a:rPr lang="en-US" sz="3600" dirty="0" smtClean="0"/>
            </a:br>
            <a:r>
              <a:rPr lang="en-US" sz="3600" dirty="0" smtClean="0"/>
              <a:t> </a:t>
            </a:r>
            <a:r>
              <a:rPr lang="en-US" dirty="0" err="1" smtClean="0"/>
              <a:t>equipas</a:t>
            </a:r>
            <a:r>
              <a:rPr lang="en-US" dirty="0" smtClean="0"/>
              <a:t> </a:t>
            </a:r>
            <a:r>
              <a:rPr lang="en-US" dirty="0" err="1" smtClean="0"/>
              <a:t>globais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pic>
        <p:nvPicPr>
          <p:cNvPr id="93186" name="Picture 2"/>
          <p:cNvPicPr>
            <a:picLocks noChangeAspect="1" noChangeArrowheads="1"/>
          </p:cNvPicPr>
          <p:nvPr/>
        </p:nvPicPr>
        <p:blipFill>
          <a:blip r:embed="rId3" cstate="print"/>
          <a:srcRect/>
          <a:stretch>
            <a:fillRect/>
          </a:stretch>
        </p:blipFill>
        <p:spPr bwMode="auto">
          <a:xfrm>
            <a:off x="573087" y="1676400"/>
            <a:ext cx="8418513" cy="3810000"/>
          </a:xfrm>
          <a:prstGeom prst="rect">
            <a:avLst/>
          </a:prstGeom>
          <a:noFill/>
          <a:ln w="9525">
            <a:noFill/>
            <a:miter lim="800000"/>
            <a:headEnd/>
            <a:tailEnd/>
          </a:ln>
        </p:spPr>
      </p:pic>
      <p:sp>
        <p:nvSpPr>
          <p:cNvPr id="6" name="TextBox 5"/>
          <p:cNvSpPr txBox="1"/>
          <p:nvPr/>
        </p:nvSpPr>
        <p:spPr>
          <a:xfrm>
            <a:off x="8001000" y="6488668"/>
            <a:ext cx="762000" cy="261610"/>
          </a:xfrm>
          <a:prstGeom prst="rect">
            <a:avLst/>
          </a:prstGeom>
          <a:noFill/>
        </p:spPr>
        <p:txBody>
          <a:bodyPr wrap="square" rtlCol="0">
            <a:spAutoFit/>
          </a:bodyPr>
          <a:lstStyle/>
          <a:p>
            <a:r>
              <a:rPr lang="en-US" sz="1100" dirty="0" smtClean="0"/>
              <a:t>13 - 33</a:t>
            </a:r>
            <a:endParaRPr lang="en-US"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normAutofit/>
          </a:bodyPr>
          <a:lstStyle/>
          <a:p>
            <a:pPr algn="ctr"/>
            <a:r>
              <a:rPr lang="en-US" dirty="0" err="1" smtClean="0"/>
              <a:t>Compreender</a:t>
            </a:r>
            <a:r>
              <a:rPr lang="en-US" dirty="0" smtClean="0"/>
              <a:t> as </a:t>
            </a:r>
            <a:r>
              <a:rPr lang="en-US" dirty="0" err="1" smtClean="0"/>
              <a:t>redes</a:t>
            </a:r>
            <a:r>
              <a:rPr lang="en-US" dirty="0" smtClean="0"/>
              <a:t> </a:t>
            </a:r>
            <a:r>
              <a:rPr lang="en-US" dirty="0" err="1" smtClean="0"/>
              <a:t>sociais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153400" y="6553200"/>
            <a:ext cx="762000" cy="261610"/>
          </a:xfrm>
          <a:prstGeom prst="rect">
            <a:avLst/>
          </a:prstGeom>
          <a:noFill/>
        </p:spPr>
        <p:txBody>
          <a:bodyPr wrap="square" rtlCol="0">
            <a:spAutoFit/>
          </a:bodyPr>
          <a:lstStyle/>
          <a:p>
            <a:r>
              <a:rPr lang="en-US" sz="1100" dirty="0" smtClean="0"/>
              <a:t>13 - 34</a:t>
            </a:r>
            <a:endParaRPr lang="en-US" sz="1100" dirty="0"/>
          </a:p>
        </p:txBody>
      </p:sp>
      <p:sp>
        <p:nvSpPr>
          <p:cNvPr id="8" name="Rectangle 3"/>
          <p:cNvSpPr txBox="1">
            <a:spLocks/>
          </p:cNvSpPr>
          <p:nvPr/>
        </p:nvSpPr>
        <p:spPr bwMode="auto">
          <a:xfrm>
            <a:off x="489284" y="1752600"/>
            <a:ext cx="8229600" cy="4419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Redes sociais</a:t>
            </a:r>
          </a:p>
          <a:p>
            <a:pPr marL="742950" lvl="1" indent="-285750" algn="just" eaLnBrk="0" hangingPunct="0">
              <a:spcBef>
                <a:spcPct val="20000"/>
              </a:spcBef>
              <a:buFont typeface="Arial" charset="0"/>
              <a:buChar char="–"/>
            </a:pPr>
            <a:r>
              <a:rPr lang="pt-PT" sz="2400" dirty="0" smtClean="0"/>
              <a:t>Padrões de ligações informais entre indivíduos que fazem parte de um grupo.</a:t>
            </a:r>
          </a:p>
          <a:p>
            <a:pPr marL="742950" lvl="1" indent="-285750" algn="just" eaLnBrk="0" hangingPunct="0">
              <a:spcBef>
                <a:spcPct val="20000"/>
              </a:spcBef>
              <a:buFont typeface="Arial" charset="0"/>
              <a:buChar char="–"/>
            </a:pPr>
            <a:endParaRPr lang="pt-PT" sz="800" dirty="0" smtClean="0"/>
          </a:p>
          <a:p>
            <a:pPr indent="358775" algn="just" eaLnBrk="0" hangingPunct="0">
              <a:spcBef>
                <a:spcPct val="20000"/>
              </a:spcBef>
            </a:pPr>
            <a:r>
              <a:rPr lang="pt-PT" sz="2400" u="sng" dirty="0" smtClean="0"/>
              <a:t>A importância das redes sociais</a:t>
            </a:r>
          </a:p>
          <a:p>
            <a:pPr marL="742950" lvl="1" indent="-285750" algn="just" eaLnBrk="0" hangingPunct="0">
              <a:spcBef>
                <a:spcPct val="20000"/>
              </a:spcBef>
              <a:buFont typeface="Arial" charset="0"/>
              <a:buChar char="–"/>
            </a:pPr>
            <a:r>
              <a:rPr lang="pt-PT" sz="2400" dirty="0" smtClean="0"/>
              <a:t>Os relacionamentos podem potenciar ou diminuir a eficácia do grupo.</a:t>
            </a:r>
          </a:p>
          <a:p>
            <a:pPr marL="742950" lvl="1" indent="-285750" algn="just" eaLnBrk="0" hangingPunct="0">
              <a:spcBef>
                <a:spcPct val="20000"/>
              </a:spcBef>
              <a:buFont typeface="Arial" charset="0"/>
              <a:buChar char="–"/>
            </a:pPr>
            <a:r>
              <a:rPr lang="pt-PT" sz="2400" dirty="0" smtClean="0"/>
              <a:t>Os relacionamentos aumentam a prossecução de objetivos e aumentam o compromisso dos membros para com a equipa.</a:t>
            </a:r>
            <a:endParaRPr lang="pt-PT"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13 - 43</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13-1</a:t>
            </a:r>
            <a:br>
              <a:rPr lang="en-US" sz="3600" dirty="0" smtClean="0"/>
            </a:br>
            <a:r>
              <a:rPr lang="en-US" sz="3600" dirty="0" err="1" smtClean="0"/>
              <a:t>Exemplos</a:t>
            </a:r>
            <a:r>
              <a:rPr lang="en-US" sz="3600" dirty="0" smtClean="0"/>
              <a:t> de </a:t>
            </a:r>
            <a:r>
              <a:rPr lang="en-US" sz="3600" dirty="0" err="1" smtClean="0"/>
              <a:t>grupos</a:t>
            </a:r>
            <a:r>
              <a:rPr lang="en-US" sz="3600" dirty="0" smtClean="0"/>
              <a:t> </a:t>
            </a:r>
            <a:r>
              <a:rPr lang="en-US" sz="3600" smtClean="0"/>
              <a:t>formais</a:t>
            </a:r>
            <a:endParaRPr lang="en-US" sz="3600" dirty="0" smtClean="0">
              <a:latin typeface="Calibri" pitchFamily="34" charset="0"/>
            </a:endParaRPr>
          </a:p>
        </p:txBody>
      </p:sp>
      <p:sp>
        <p:nvSpPr>
          <p:cNvPr id="3379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p:txBody>
      </p:sp>
      <p:sp>
        <p:nvSpPr>
          <p:cNvPr id="7" name="Footer Placeholder 6"/>
          <p:cNvSpPr>
            <a:spLocks noGrp="1"/>
          </p:cNvSpPr>
          <p:nvPr>
            <p:ph type="ftr" sz="quarter" idx="11"/>
          </p:nvPr>
        </p:nvSpPr>
        <p:spPr>
          <a:xfrm>
            <a:off x="228600" y="6416675"/>
            <a:ext cx="3429000" cy="365125"/>
          </a:xfrm>
        </p:spPr>
        <p:txBody>
          <a:bodyPr/>
          <a:lstStyle/>
          <a:p>
            <a:r>
              <a:rPr lang="en-US" dirty="0" smtClean="0"/>
              <a:t>Copyright © 2016 Pearson Education, Inc.</a:t>
            </a:r>
            <a:endParaRPr lang="en-US" dirty="0"/>
          </a:p>
        </p:txBody>
      </p:sp>
      <p:sp>
        <p:nvSpPr>
          <p:cNvPr id="8" name="TextBox 7"/>
          <p:cNvSpPr txBox="1"/>
          <p:nvPr/>
        </p:nvSpPr>
        <p:spPr>
          <a:xfrm>
            <a:off x="7924800" y="6553200"/>
            <a:ext cx="914400" cy="261610"/>
          </a:xfrm>
          <a:prstGeom prst="rect">
            <a:avLst/>
          </a:prstGeom>
          <a:noFill/>
        </p:spPr>
        <p:txBody>
          <a:bodyPr wrap="square" rtlCol="0">
            <a:spAutoFit/>
          </a:bodyPr>
          <a:lstStyle/>
          <a:p>
            <a:r>
              <a:rPr lang="en-US" sz="1100" dirty="0" smtClean="0"/>
              <a:t>13 - 4</a:t>
            </a:r>
            <a:endParaRPr lang="en-US" sz="1100" dirty="0"/>
          </a:p>
        </p:txBody>
      </p:sp>
      <p:pic>
        <p:nvPicPr>
          <p:cNvPr id="2" name="Picture 1"/>
          <p:cNvPicPr>
            <a:picLocks noChangeAspect="1"/>
          </p:cNvPicPr>
          <p:nvPr/>
        </p:nvPicPr>
        <p:blipFill>
          <a:blip r:embed="rId3"/>
          <a:stretch>
            <a:fillRect/>
          </a:stretch>
        </p:blipFill>
        <p:spPr>
          <a:xfrm>
            <a:off x="7883" y="1981200"/>
            <a:ext cx="9144000" cy="354447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err="1" smtClean="0"/>
              <a:t>Fases</a:t>
            </a:r>
            <a:r>
              <a:rPr lang="en-US" dirty="0" smtClean="0"/>
              <a:t> do </a:t>
            </a:r>
            <a:r>
              <a:rPr lang="en-US" dirty="0" err="1" smtClean="0"/>
              <a:t>desenvolvimnto</a:t>
            </a:r>
            <a:r>
              <a:rPr lang="en-US" dirty="0" smtClean="0"/>
              <a:t> dos </a:t>
            </a:r>
            <a:r>
              <a:rPr lang="en-US" dirty="0" err="1" smtClean="0"/>
              <a:t>grupos</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7924800" y="6488668"/>
            <a:ext cx="990600" cy="261610"/>
          </a:xfrm>
          <a:prstGeom prst="rect">
            <a:avLst/>
          </a:prstGeom>
          <a:noFill/>
        </p:spPr>
        <p:txBody>
          <a:bodyPr wrap="square" rtlCol="0">
            <a:spAutoFit/>
          </a:bodyPr>
          <a:lstStyle/>
          <a:p>
            <a:r>
              <a:rPr lang="en-US" sz="1100" dirty="0" smtClean="0"/>
              <a:t>13 - 5</a:t>
            </a:r>
            <a:endParaRPr lang="en-US" sz="1100" dirty="0"/>
          </a:p>
        </p:txBody>
      </p:sp>
      <p:sp>
        <p:nvSpPr>
          <p:cNvPr id="7" name="Rectangle 3"/>
          <p:cNvSpPr txBox="1">
            <a:spLocks/>
          </p:cNvSpPr>
          <p:nvPr/>
        </p:nvSpPr>
        <p:spPr bwMode="auto">
          <a:xfrm>
            <a:off x="475129" y="2057400"/>
            <a:ext cx="8229600" cy="36115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lgn="just">
              <a:buFont typeface="+mj-lt"/>
              <a:buAutoNum type="arabicPeriod"/>
              <a:defRPr/>
            </a:pPr>
            <a:r>
              <a:rPr lang="pt-PT" sz="2400" b="1" dirty="0" smtClean="0"/>
              <a:t>Formação (</a:t>
            </a:r>
            <a:r>
              <a:rPr lang="pt-PT" sz="2400" b="1" i="1" dirty="0" err="1" smtClean="0"/>
              <a:t>Forming</a:t>
            </a:r>
            <a:r>
              <a:rPr lang="pt-PT" sz="2400" b="1" dirty="0" smtClean="0"/>
              <a:t>)</a:t>
            </a:r>
            <a:r>
              <a:rPr lang="pt-PT" sz="2400" dirty="0" smtClean="0"/>
              <a:t> - Os membros juntam-se e definem a finalidade, a estrutura e a liderança.</a:t>
            </a:r>
          </a:p>
          <a:p>
            <a:pPr marL="514350" indent="-514350" algn="just">
              <a:buFont typeface="+mj-lt"/>
              <a:buAutoNum type="arabicPeriod"/>
              <a:defRPr/>
            </a:pPr>
            <a:endParaRPr lang="pt-PT" sz="800" dirty="0" smtClean="0"/>
          </a:p>
          <a:p>
            <a:pPr marL="514350" indent="-514350" algn="just">
              <a:buFont typeface="+mj-lt"/>
              <a:buAutoNum type="arabicPeriod"/>
              <a:defRPr/>
            </a:pPr>
            <a:endParaRPr lang="pt-PT" sz="800" dirty="0" smtClean="0"/>
          </a:p>
          <a:p>
            <a:pPr marL="514350" indent="-514350" algn="just">
              <a:buFont typeface="+mj-lt"/>
              <a:buAutoNum type="arabicPeriod"/>
              <a:defRPr/>
            </a:pPr>
            <a:r>
              <a:rPr lang="pt-PT" sz="2400" b="1" dirty="0" smtClean="0"/>
              <a:t>Conflito inicial (</a:t>
            </a:r>
            <a:r>
              <a:rPr lang="pt-PT" sz="2400" b="1" i="1" dirty="0" err="1" smtClean="0"/>
              <a:t>Storming</a:t>
            </a:r>
            <a:r>
              <a:rPr lang="pt-PT" sz="2400" b="1" dirty="0" smtClean="0"/>
              <a:t>) – </a:t>
            </a:r>
            <a:r>
              <a:rPr lang="pt-PT" sz="2400" dirty="0"/>
              <a:t>Existe conflito, entre os membros do grupo, no que respeita à liderança e ao modo de funcionamento do grupo.  Durante esta fase ficará </a:t>
            </a:r>
            <a:r>
              <a:rPr lang="pt-PT" sz="2400" dirty="0" smtClean="0"/>
              <a:t>clara </a:t>
            </a:r>
            <a:r>
              <a:rPr lang="pt-PT" sz="2400" dirty="0"/>
              <a:t>a hierarquia e </a:t>
            </a:r>
            <a:r>
              <a:rPr lang="pt-PT" sz="2400" dirty="0" smtClean="0"/>
              <a:t>alcança-se acordo em relação à finalidade e </a:t>
            </a:r>
            <a:r>
              <a:rPr lang="pt-PT" sz="2400" dirty="0" err="1" smtClean="0"/>
              <a:t>direção</a:t>
            </a:r>
            <a:r>
              <a:rPr lang="pt-PT" sz="2400" dirty="0" smtClean="0"/>
              <a:t> </a:t>
            </a:r>
            <a:r>
              <a:rPr lang="pt-PT" sz="2400" dirty="0"/>
              <a:t>do grupo.</a:t>
            </a:r>
          </a:p>
          <a:p>
            <a:pPr marL="514350" indent="-514350" algn="just">
              <a:buFont typeface="+mj-lt"/>
              <a:buAutoNum type="arabicPeriod"/>
              <a:defRPr/>
            </a:pPr>
            <a:endParaRPr lang="pt-PT" sz="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97132" y="6477000"/>
            <a:ext cx="914400" cy="261610"/>
          </a:xfrm>
          <a:prstGeom prst="rect">
            <a:avLst/>
          </a:prstGeom>
          <a:noFill/>
        </p:spPr>
        <p:txBody>
          <a:bodyPr wrap="square" rtlCol="0">
            <a:spAutoFit/>
          </a:bodyPr>
          <a:lstStyle/>
          <a:p>
            <a:r>
              <a:rPr lang="en-US" sz="1100" dirty="0" smtClean="0"/>
              <a:t>13 - 6</a:t>
            </a:r>
            <a:endParaRPr lang="en-US" sz="1100" dirty="0"/>
          </a:p>
        </p:txBody>
      </p:sp>
      <p:sp>
        <p:nvSpPr>
          <p:cNvPr id="7" name="Rectangle 3"/>
          <p:cNvSpPr txBox="1">
            <a:spLocks/>
          </p:cNvSpPr>
          <p:nvPr/>
        </p:nvSpPr>
        <p:spPr bwMode="auto">
          <a:xfrm>
            <a:off x="457200" y="2057400"/>
            <a:ext cx="8229600" cy="4068763"/>
          </a:xfrm>
          <a:prstGeom prst="rect">
            <a:avLst/>
          </a:prstGeom>
          <a:noFill/>
          <a:ln w="9525">
            <a:noFill/>
            <a:miter lim="800000"/>
            <a:headEnd/>
            <a:tailEnd/>
          </a:ln>
        </p:spPr>
        <p:txBody>
          <a:bodyPr/>
          <a:lstStyle/>
          <a:p>
            <a:pPr marL="538163" indent="-538163" algn="just" eaLnBrk="0" hangingPunct="0">
              <a:spcBef>
                <a:spcPct val="20000"/>
              </a:spcBef>
            </a:pPr>
            <a:r>
              <a:rPr lang="pt-PT" sz="2400" b="1" dirty="0" smtClean="0"/>
              <a:t>3. 	Regulação </a:t>
            </a:r>
            <a:r>
              <a:rPr lang="pt-PT" sz="2400" b="1" dirty="0"/>
              <a:t>(</a:t>
            </a:r>
            <a:r>
              <a:rPr lang="pt-PT" sz="2400" b="1" i="1" dirty="0" err="1"/>
              <a:t>Norming</a:t>
            </a:r>
            <a:r>
              <a:rPr lang="pt-PT" sz="2400" b="1" dirty="0"/>
              <a:t>) -</a:t>
            </a:r>
            <a:r>
              <a:rPr lang="pt-PT" sz="2400" dirty="0"/>
              <a:t> </a:t>
            </a:r>
            <a:r>
              <a:rPr lang="pt-PT" sz="2400" dirty="0" smtClean="0"/>
              <a:t>No grupo, desenvolvem-se </a:t>
            </a:r>
            <a:r>
              <a:rPr lang="pt-PT" sz="2400" dirty="0"/>
              <a:t>boas relações e os membros conseguem ser coesos. Nesta fase ficam definidas as expectativas para </a:t>
            </a:r>
            <a:r>
              <a:rPr lang="pt-PT" sz="2400" dirty="0" smtClean="0"/>
              <a:t>os comportamentos </a:t>
            </a:r>
            <a:r>
              <a:rPr lang="pt-PT" sz="2400" dirty="0"/>
              <a:t>no grupo.</a:t>
            </a:r>
          </a:p>
          <a:p>
            <a:pPr algn="just" eaLnBrk="0" hangingPunct="0">
              <a:spcBef>
                <a:spcPct val="20000"/>
              </a:spcBef>
            </a:pPr>
            <a:endParaRPr lang="pt-PT" sz="800" b="1" dirty="0" smtClean="0"/>
          </a:p>
          <a:p>
            <a:pPr algn="just" eaLnBrk="0" hangingPunct="0">
              <a:spcBef>
                <a:spcPct val="20000"/>
              </a:spcBef>
            </a:pPr>
            <a:endParaRPr lang="pt-PT" sz="800" b="1" dirty="0" smtClean="0"/>
          </a:p>
          <a:p>
            <a:pPr marL="514350" indent="-514350" algn="just" eaLnBrk="0" hangingPunct="0">
              <a:spcBef>
                <a:spcPct val="20000"/>
              </a:spcBef>
              <a:buFont typeface="+mj-lt"/>
              <a:buAutoNum type="arabicPeriod" startAt="4"/>
            </a:pPr>
            <a:r>
              <a:rPr lang="pt-PT" sz="2400" b="1" dirty="0" smtClean="0"/>
              <a:t>Desempenho (</a:t>
            </a:r>
            <a:r>
              <a:rPr lang="pt-PT" sz="2400" b="1" i="1" dirty="0" err="1" smtClean="0"/>
              <a:t>Performing</a:t>
            </a:r>
            <a:r>
              <a:rPr lang="pt-PT" sz="2400" b="1" dirty="0" smtClean="0"/>
              <a:t>)</a:t>
            </a:r>
            <a:r>
              <a:rPr lang="pt-PT" sz="2400" dirty="0" smtClean="0"/>
              <a:t> - O grupo está completamente funcional. </a:t>
            </a:r>
          </a:p>
          <a:p>
            <a:pPr algn="just" eaLnBrk="0" hangingPunct="0">
              <a:spcBef>
                <a:spcPct val="20000"/>
              </a:spcBef>
            </a:pPr>
            <a:endParaRPr lang="pt-PT" sz="800" dirty="0" smtClean="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Fases</a:t>
            </a:r>
            <a:r>
              <a:rPr lang="en-US" dirty="0" smtClean="0"/>
              <a:t> do </a:t>
            </a:r>
            <a:r>
              <a:rPr lang="en-US" dirty="0" err="1" smtClean="0"/>
              <a:t>desenvolvimnto</a:t>
            </a:r>
            <a:r>
              <a:rPr lang="en-US" dirty="0" smtClean="0"/>
              <a:t> dos </a:t>
            </a:r>
            <a:r>
              <a:rPr lang="en-US" dirty="0" err="1" smtClean="0"/>
              <a:t>grupos</a:t>
            </a:r>
            <a:r>
              <a:rPr lang="en-US"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197132" y="6477000"/>
            <a:ext cx="914400" cy="261610"/>
          </a:xfrm>
          <a:prstGeom prst="rect">
            <a:avLst/>
          </a:prstGeom>
          <a:noFill/>
        </p:spPr>
        <p:txBody>
          <a:bodyPr wrap="square" rtlCol="0">
            <a:spAutoFit/>
          </a:bodyPr>
          <a:lstStyle/>
          <a:p>
            <a:r>
              <a:rPr lang="en-US" sz="1100" dirty="0" smtClean="0"/>
              <a:t>13 - 6</a:t>
            </a:r>
            <a:endParaRPr lang="en-US" sz="1100" dirty="0"/>
          </a:p>
        </p:txBody>
      </p:sp>
      <p:sp>
        <p:nvSpPr>
          <p:cNvPr id="7" name="Rectangle 3"/>
          <p:cNvSpPr txBox="1">
            <a:spLocks/>
          </p:cNvSpPr>
          <p:nvPr/>
        </p:nvSpPr>
        <p:spPr bwMode="auto">
          <a:xfrm>
            <a:off x="457200" y="2209800"/>
            <a:ext cx="8229600" cy="3916363"/>
          </a:xfrm>
          <a:prstGeom prst="rect">
            <a:avLst/>
          </a:prstGeom>
          <a:noFill/>
          <a:ln w="9525">
            <a:noFill/>
            <a:miter lim="800000"/>
            <a:headEnd/>
            <a:tailEnd/>
          </a:ln>
        </p:spPr>
        <p:txBody>
          <a:bodyPr/>
          <a:lstStyle/>
          <a:p>
            <a:pPr marL="538163" indent="-538163" algn="just" eaLnBrk="0" hangingPunct="0">
              <a:spcBef>
                <a:spcPct val="20000"/>
              </a:spcBef>
            </a:pPr>
            <a:endParaRPr lang="pt-PT" sz="800" dirty="0" smtClean="0"/>
          </a:p>
          <a:p>
            <a:pPr marL="717550" indent="-717550" algn="just" eaLnBrk="0" hangingPunct="0">
              <a:spcBef>
                <a:spcPct val="20000"/>
              </a:spcBef>
            </a:pPr>
            <a:r>
              <a:rPr lang="pt-PT" sz="2400" b="1" dirty="0" smtClean="0"/>
              <a:t>5. 	Extinção (</a:t>
            </a:r>
            <a:r>
              <a:rPr lang="pt-PT" sz="2400" b="1" i="1" dirty="0" err="1" smtClean="0"/>
              <a:t>Adjourning</a:t>
            </a:r>
            <a:r>
              <a:rPr lang="pt-PT" sz="2400" b="1" dirty="0" smtClean="0"/>
              <a:t>) - </a:t>
            </a:r>
            <a:r>
              <a:rPr lang="pt-PT" sz="2400" dirty="0" smtClean="0"/>
              <a:t>Estádio final, característico dos grupos temporários. O grupo está mais preocupado com encerrar atividades do que com a realização de tarefas.</a:t>
            </a:r>
          </a:p>
          <a:p>
            <a:pPr marL="514350" indent="-514350" eaLnBrk="0" hangingPunct="0">
              <a:spcBef>
                <a:spcPct val="20000"/>
              </a:spcBef>
              <a:buFont typeface="+mj-lt"/>
              <a:buAutoNum type="arabicPeriod" startAt="4"/>
            </a:pPr>
            <a:endParaRPr lang="en-US" sz="2400" dirty="0"/>
          </a:p>
        </p:txBody>
      </p:sp>
      <p:sp>
        <p:nvSpPr>
          <p:cNvPr id="9"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Fases</a:t>
            </a:r>
            <a:r>
              <a:rPr lang="en-US" dirty="0" smtClean="0"/>
              <a:t> do </a:t>
            </a:r>
            <a:r>
              <a:rPr lang="en-US" dirty="0" err="1" smtClean="0"/>
              <a:t>desenvolvimnto</a:t>
            </a:r>
            <a:r>
              <a:rPr lang="en-US" dirty="0" smtClean="0"/>
              <a:t> dos </a:t>
            </a:r>
            <a:r>
              <a:rPr lang="en-US" dirty="0" err="1" smtClean="0"/>
              <a:t>grupos</a:t>
            </a:r>
            <a:r>
              <a:rPr lang="en-US" dirty="0" smtClean="0"/>
              <a:t> (cont.)</a:t>
            </a:r>
            <a:endParaRPr lang="en-US" sz="3600" dirty="0" smtClean="0">
              <a:latin typeface="Calibri" pitchFamily="34" charset="0"/>
            </a:endParaRPr>
          </a:p>
        </p:txBody>
      </p:sp>
    </p:spTree>
    <p:extLst>
      <p:ext uri="{BB962C8B-B14F-4D97-AF65-F5344CB8AC3E}">
        <p14:creationId xmlns:p14="http://schemas.microsoft.com/office/powerpoint/2010/main" val="335431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04800" y="274638"/>
            <a:ext cx="8382000" cy="1143000"/>
          </a:xfrm>
        </p:spPr>
        <p:txBody>
          <a:bodyPr>
            <a:normAutofit fontScale="90000"/>
          </a:bodyPr>
          <a:lstStyle/>
          <a:p>
            <a:pPr algn="ctr"/>
            <a:r>
              <a:rPr lang="en-US" dirty="0" err="1" smtClean="0"/>
              <a:t>figura</a:t>
            </a:r>
            <a:r>
              <a:rPr lang="en-US" sz="3600" dirty="0" smtClean="0"/>
              <a:t> 13-2</a:t>
            </a:r>
            <a:br>
              <a:rPr lang="en-US" sz="3600" dirty="0" smtClean="0"/>
            </a:br>
            <a:r>
              <a:rPr lang="en-US" dirty="0" err="1" smtClean="0"/>
              <a:t>fases</a:t>
            </a:r>
            <a:r>
              <a:rPr lang="en-US" dirty="0" smtClean="0"/>
              <a:t> do </a:t>
            </a:r>
            <a:r>
              <a:rPr lang="en-US" dirty="0" err="1" smtClean="0"/>
              <a:t>desenvolvimento</a:t>
            </a:r>
            <a:r>
              <a:rPr lang="en-US" dirty="0" smtClean="0"/>
              <a:t> dos </a:t>
            </a:r>
            <a:r>
              <a:rPr lang="en-US" dirty="0" err="1" smtClean="0"/>
              <a:t>grupos</a:t>
            </a:r>
            <a:endParaRPr lang="en-US" sz="3600" dirty="0" smtClean="0">
              <a:latin typeface="Calibri" pitchFamily="34" charset="0"/>
            </a:endParaRPr>
          </a:p>
        </p:txBody>
      </p:sp>
      <p:sp>
        <p:nvSpPr>
          <p:cNvPr id="6" name="Content Placeholder 5"/>
          <p:cNvSpPr>
            <a:spLocks noGrp="1"/>
          </p:cNvSpPr>
          <p:nvPr>
            <p:ph idx="1"/>
          </p:nvPr>
        </p:nvSpPr>
        <p:spPr/>
        <p:txBody>
          <a:bodyPr/>
          <a:lstStyle/>
          <a:p>
            <a:endParaRPr lang="en-US"/>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39938"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400"/>
          </a:p>
        </p:txBody>
      </p:sp>
      <p:pic>
        <p:nvPicPr>
          <p:cNvPr id="39939" name="Picture 3"/>
          <p:cNvPicPr>
            <a:picLocks noGrp="1" noChangeAspect="1" noChangeArrowheads="1"/>
          </p:cNvPicPr>
          <p:nvPr/>
        </p:nvPicPr>
        <p:blipFill>
          <a:blip r:embed="rId3" cstate="print"/>
          <a:srcRect/>
          <a:stretch>
            <a:fillRect/>
          </a:stretch>
        </p:blipFill>
        <p:spPr bwMode="auto">
          <a:xfrm>
            <a:off x="457199" y="1600200"/>
            <a:ext cx="8077201" cy="3886200"/>
          </a:xfrm>
          <a:prstGeom prst="rect">
            <a:avLst/>
          </a:prstGeom>
          <a:noFill/>
          <a:ln w="9525">
            <a:noFill/>
            <a:miter lim="800000"/>
            <a:headEnd/>
            <a:tailEnd/>
          </a:ln>
        </p:spPr>
      </p:pic>
      <p:sp>
        <p:nvSpPr>
          <p:cNvPr id="8" name="TextBox 7"/>
          <p:cNvSpPr txBox="1"/>
          <p:nvPr/>
        </p:nvSpPr>
        <p:spPr>
          <a:xfrm>
            <a:off x="8305800" y="6477000"/>
            <a:ext cx="838200" cy="261610"/>
          </a:xfrm>
          <a:prstGeom prst="rect">
            <a:avLst/>
          </a:prstGeom>
          <a:noFill/>
        </p:spPr>
        <p:txBody>
          <a:bodyPr wrap="square" rtlCol="0">
            <a:spAutoFit/>
          </a:bodyPr>
          <a:lstStyle/>
          <a:p>
            <a:r>
              <a:rPr lang="en-US" sz="1100" dirty="0" smtClean="0"/>
              <a:t>13 - 7</a:t>
            </a:r>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fontScale="90000"/>
          </a:bodyPr>
          <a:lstStyle/>
          <a:p>
            <a:pPr algn="ctr"/>
            <a:r>
              <a:rPr lang="en-US" dirty="0" err="1" smtClean="0"/>
              <a:t>Desempenho</a:t>
            </a:r>
            <a:r>
              <a:rPr lang="en-US" dirty="0" smtClean="0"/>
              <a:t> e </a:t>
            </a:r>
            <a:r>
              <a:rPr lang="en-US" dirty="0" err="1" smtClean="0"/>
              <a:t>satisfação</a:t>
            </a:r>
            <a:r>
              <a:rPr lang="en-US" dirty="0" smtClean="0"/>
              <a:t> dos </a:t>
            </a:r>
            <a:r>
              <a:rPr lang="en-US" dirty="0" err="1" smtClean="0"/>
              <a:t>grupos</a:t>
            </a:r>
            <a:r>
              <a:rPr lang="en-US" sz="3600" dirty="0" smtClean="0"/>
              <a:t> </a:t>
            </a:r>
            <a:endParaRPr lang="en-US" sz="3600" dirty="0" smtClean="0">
              <a:latin typeface="Calibri" pitchFamily="34" charset="0"/>
            </a:endParaRPr>
          </a:p>
        </p:txBody>
      </p:sp>
      <p:sp>
        <p:nvSpPr>
          <p:cNvPr id="4" name="Footer Placeholder 3"/>
          <p:cNvSpPr>
            <a:spLocks noGrp="1"/>
          </p:cNvSpPr>
          <p:nvPr>
            <p:ph type="ftr" sz="quarter" idx="11"/>
          </p:nvPr>
        </p:nvSpPr>
        <p:spPr>
          <a:xfrm>
            <a:off x="228600" y="6416675"/>
            <a:ext cx="3581400" cy="365125"/>
          </a:xfrm>
        </p:spPr>
        <p:txBody>
          <a:bodyPr/>
          <a:lstStyle/>
          <a:p>
            <a:r>
              <a:rPr lang="en-US" sz="1000" dirty="0" smtClean="0"/>
              <a:t>Copyright © 2016 Pearson Education, Inc.</a:t>
            </a:r>
            <a:endParaRPr lang="en-US" sz="1000" dirty="0"/>
          </a:p>
        </p:txBody>
      </p:sp>
      <p:sp>
        <p:nvSpPr>
          <p:cNvPr id="7" name="TextBox 6"/>
          <p:cNvSpPr txBox="1"/>
          <p:nvPr/>
        </p:nvSpPr>
        <p:spPr>
          <a:xfrm>
            <a:off x="8229600" y="6477000"/>
            <a:ext cx="685800" cy="261610"/>
          </a:xfrm>
          <a:prstGeom prst="rect">
            <a:avLst/>
          </a:prstGeom>
          <a:noFill/>
        </p:spPr>
        <p:txBody>
          <a:bodyPr wrap="square" rtlCol="0">
            <a:spAutoFit/>
          </a:bodyPr>
          <a:lstStyle/>
          <a:p>
            <a:r>
              <a:rPr lang="en-US" sz="1100" dirty="0" smtClean="0"/>
              <a:t>13 - 8</a:t>
            </a:r>
            <a:endParaRPr lang="en-US" sz="1100" dirty="0"/>
          </a:p>
        </p:txBody>
      </p:sp>
      <p:sp>
        <p:nvSpPr>
          <p:cNvPr id="8" name="Rectangle 3"/>
          <p:cNvSpPr txBox="1">
            <a:spLocks/>
          </p:cNvSpPr>
          <p:nvPr/>
        </p:nvSpPr>
        <p:spPr bwMode="auto">
          <a:xfrm>
            <a:off x="457200" y="2133600"/>
            <a:ext cx="8229600" cy="3992563"/>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pt-PT" sz="2400" b="1" dirty="0" smtClean="0"/>
              <a:t>Porque é que alguns grupos têm mais sucesso que outros?</a:t>
            </a:r>
          </a:p>
          <a:p>
            <a:pPr marL="342900" indent="-342900" eaLnBrk="0" hangingPunct="0">
              <a:spcBef>
                <a:spcPct val="20000"/>
              </a:spcBef>
              <a:buFont typeface="Arial" charset="0"/>
              <a:buChar char="•"/>
            </a:pPr>
            <a:endParaRPr lang="pt-PT" sz="800" dirty="0" smtClean="0"/>
          </a:p>
          <a:p>
            <a:pPr marL="742950" lvl="1" indent="-285750" eaLnBrk="0" hangingPunct="0">
              <a:spcBef>
                <a:spcPct val="20000"/>
              </a:spcBef>
              <a:buFont typeface="Arial" charset="0"/>
              <a:buChar char="–"/>
            </a:pPr>
            <a:r>
              <a:rPr lang="pt-PT" sz="2400" dirty="0" smtClean="0"/>
              <a:t>Capacidades dos membros do grupo;</a:t>
            </a:r>
          </a:p>
          <a:p>
            <a:pPr marL="742950" lvl="1" indent="-285750" eaLnBrk="0" hangingPunct="0">
              <a:spcBef>
                <a:spcPct val="20000"/>
              </a:spcBef>
              <a:buFont typeface="Arial" charset="0"/>
              <a:buChar char="–"/>
            </a:pPr>
            <a:r>
              <a:rPr lang="pt-PT" sz="2400" dirty="0" smtClean="0"/>
              <a:t>Tamanho do grupo;</a:t>
            </a:r>
          </a:p>
          <a:p>
            <a:pPr marL="742950" lvl="1" indent="-285750" eaLnBrk="0" hangingPunct="0">
              <a:spcBef>
                <a:spcPct val="20000"/>
              </a:spcBef>
              <a:buFont typeface="Arial" charset="0"/>
              <a:buChar char="–"/>
            </a:pPr>
            <a:r>
              <a:rPr lang="pt-PT" sz="2400" dirty="0" smtClean="0"/>
              <a:t>Nível de conflito;</a:t>
            </a:r>
          </a:p>
          <a:p>
            <a:pPr marL="742950" lvl="1" indent="-285750" eaLnBrk="0" hangingPunct="0">
              <a:spcBef>
                <a:spcPct val="20000"/>
              </a:spcBef>
              <a:buFont typeface="Arial" charset="0"/>
              <a:buChar char="–"/>
            </a:pPr>
            <a:r>
              <a:rPr lang="pt-PT" sz="2400" dirty="0" smtClean="0"/>
              <a:t>Pressões internas de conformidade.</a:t>
            </a:r>
            <a:endParaRPr lang="pt-PT"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Managing Teams&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43&quot;/&gt;&lt;property id=&quot;20307&quot; value=&quot;260&quot;/&gt;&lt;/object&gt;&lt;object type=&quot;3&quot; unique_id=&quot;18011&quot;&gt;&lt;property id=&quot;20148&quot; value=&quot;5&quot;/&gt;&lt;property id=&quot;20300&quot; value=&quot;Slide 3 - &amp;quot;What Is a Group?&amp;quot;&quot;/&gt;&lt;property id=&quot;20307&quot; value=&quot;393&quot;/&gt;&lt;/object&gt;&lt;object type=&quot;3&quot; unique_id=&quot;32139&quot;&gt;&lt;property id=&quot;20148&quot; value=&quot;5&quot;/&gt;&lt;property id=&quot;20300&quot; value=&quot;Slide 4 - &amp;quot;Exhibit 14-1&amp;#x0D;&amp;#x0A;Examples of Formal Work Groups&amp;quot;&quot;/&gt;&lt;property id=&quot;20307&quot; value=&quot;521&quot;/&gt;&lt;/object&gt;&lt;object type=&quot;3&quot; unique_id=&quot;32140&quot;&gt;&lt;property id=&quot;20148&quot; value=&quot;5&quot;/&gt;&lt;property id=&quot;20300&quot; value=&quot;Slide 5 - &amp;quot;Stages of Group Development&amp;quot;&quot;/&gt;&lt;property id=&quot;20307&quot; value=&quot;537&quot;/&gt;&lt;/object&gt;&lt;object type=&quot;3&quot; unique_id=&quot;32141&quot;&gt;&lt;property id=&quot;20148&quot; value=&quot;5&quot;/&gt;&lt;property id=&quot;20300&quot; value=&quot;Slide 6 - &amp;quot;Stages of Group Development (cont.)&amp;quot;&quot;/&gt;&lt;property id=&quot;20307&quot; value=&quot;536&quot;/&gt;&lt;/object&gt;&lt;object type=&quot;3&quot; unique_id=&quot;32142&quot;&gt;&lt;property id=&quot;20148&quot; value=&quot;5&quot;/&gt;&lt;property id=&quot;20300&quot; value=&quot;Slide 7 - &amp;quot;Exhibit 14-2&amp;#x0D;&amp;#x0A;Stages of Group Development&amp;quot;&quot;/&gt;&lt;property id=&quot;20307&quot; value=&quot;535&quot;/&gt;&lt;/object&gt;&lt;object type=&quot;3&quot; unique_id=&quot;32143&quot;&gt;&lt;property id=&quot;20148&quot; value=&quot;5&quot;/&gt;&lt;property id=&quot;20300&quot; value=&quot;Slide 8 - &amp;quot;Work Group Performance and Satisfaction &amp;quot;&quot;/&gt;&lt;property id=&quot;20307&quot; value=&quot;542&quot;/&gt;&lt;/object&gt;&lt;object type=&quot;3&quot; unique_id=&quot;32144&quot;&gt;&lt;property id=&quot;20148&quot; value=&quot;5&quot;/&gt;&lt;property id=&quot;20300&quot; value=&quot;Slide 9 - &amp;quot;Exhibit 14-3 &amp;#x0D;&amp;#x0A;Group Performance/Satisfaction Model&amp;quot;&quot;/&gt;&lt;property id=&quot;20307&quot; value=&quot;540&quot;/&gt;&lt;/object&gt;&lt;object type=&quot;3&quot; unique_id=&quot;32145&quot;&gt;&lt;property id=&quot;20148&quot; value=&quot;5&quot;/&gt;&lt;property id=&quot;20300&quot; value=&quot;Slide 10 - &amp;quot;External Conditions Imposed on the Group&amp;quot;&quot;/&gt;&lt;property id=&quot;20307&quot; value=&quot;534&quot;/&gt;&lt;/object&gt;&lt;object type=&quot;3&quot; unique_id=&quot;32146&quot;&gt;&lt;property id=&quot;20148&quot; value=&quot;5&quot;/&gt;&lt;property id=&quot;20300&quot; value=&quot;Slide 11 - &amp;quot;Group Member Resources&amp;quot;&quot;/&gt;&lt;property id=&quot;20307&quot; value=&quot;541&quot;/&gt;&lt;/object&gt;&lt;object type=&quot;3&quot; unique_id=&quot;32147&quot;&gt;&lt;property id=&quot;20148&quot; value=&quot;5&quot;/&gt;&lt;property id=&quot;20300&quot; value=&quot;Slide 12 - &amp;quot;Group Structure&amp;quot;&quot;/&gt;&lt;property id=&quot;20307&quot; value=&quot;539&quot;/&gt;&lt;/object&gt;&lt;object type=&quot;3&quot; unique_id=&quot;32148&quot;&gt;&lt;property id=&quot;20148&quot; value=&quot;5&quot;/&gt;&lt;property id=&quot;20300&quot; value=&quot;Slide 13 - &amp;quot;Group Structure (cont.)&amp;quot;&quot;/&gt;&lt;property id=&quot;20307&quot; value=&quot;538&quot;/&gt;&lt;/object&gt;&lt;object type=&quot;3&quot; unique_id=&quot;32149&quot;&gt;&lt;property id=&quot;20148&quot; value=&quot;5&quot;/&gt;&lt;property id=&quot;20300&quot; value=&quot;Slide 14 - &amp;quot;Exhibit 14-4&amp;#x0D;&amp;#x0A;Examples of Asch’s Cards&amp;quot;&quot;/&gt;&lt;property id=&quot;20307&quot; value=&quot;533&quot;/&gt;&lt;/object&gt;&lt;object type=&quot;3&quot; unique_id=&quot;32150&quot;&gt;&lt;property id=&quot;20148&quot; value=&quot;5&quot;/&gt;&lt;property id=&quot;20300&quot; value=&quot;Slide 15 - &amp;quot;Exhibit 14-5 Group Cohesiveness and&amp;#x0D;&amp;#x0A;Productivity&amp;quot;&quot;/&gt;&lt;property id=&quot;20307&quot; value=&quot;532&quot;/&gt;&lt;/object&gt;&lt;object type=&quot;3&quot; unique_id=&quot;32151&quot;&gt;&lt;property id=&quot;20148&quot; value=&quot;5&quot;/&gt;&lt;property id=&quot;20300&quot; value=&quot;Slide 16 - &amp;quot;Group Structure (cont.)&amp;quot;&quot;/&gt;&lt;property id=&quot;20307&quot; value=&quot;531&quot;/&gt;&lt;/object&gt;&lt;object type=&quot;3&quot; unique_id=&quot;32152&quot;&gt;&lt;property id=&quot;20148&quot; value=&quot;5&quot;/&gt;&lt;property id=&quot;20300&quot; value=&quot;Slide 17 - &amp;quot;Group Structure (cont.)&amp;quot;&quot;/&gt;&lt;property id=&quot;20307&quot; value=&quot;530&quot;/&gt;&lt;/object&gt;&lt;object type=&quot;3&quot; unique_id=&quot;32153&quot;&gt;&lt;property id=&quot;20148&quot; value=&quot;5&quot;/&gt;&lt;property id=&quot;20300&quot; value=&quot;Slide 18 - &amp;quot;Group Structure (cont.)&amp;quot;&quot;/&gt;&lt;property id=&quot;20307&quot; value=&quot;529&quot;/&gt;&lt;/object&gt;&lt;object type=&quot;3&quot; unique_id=&quot;32154&quot;&gt;&lt;property id=&quot;20148&quot; value=&quot;5&quot;/&gt;&lt;property id=&quot;20300&quot; value=&quot;Slide 19 - &amp;quot;Exhibit 14-6&amp;#x0D;&amp;#x0A;Creative Group Decision Making&amp;quot;&quot;/&gt;&lt;property id=&quot;20307&quot; value=&quot;528&quot;/&gt;&lt;/object&gt;&lt;object type=&quot;3&quot; unique_id=&quot;32155&quot;&gt;&lt;property id=&quot;20148&quot; value=&quot;5&quot;/&gt;&lt;property id=&quot;20300&quot; value=&quot;Slide 20 - &amp;quot;Conflict Management&amp;quot;&quot;/&gt;&lt;property id=&quot;20307&quot; value=&quot;527&quot;/&gt;&lt;/object&gt;&lt;object type=&quot;3&quot; unique_id=&quot;32156&quot;&gt;&lt;property id=&quot;20148&quot; value=&quot;5&quot;/&gt;&lt;property id=&quot;20300&quot; value=&quot;Slide 21 - &amp;quot;Conflict Management (cont.)&amp;quot;&quot;/&gt;&lt;property id=&quot;20307&quot; value=&quot;526&quot;/&gt;&lt;/object&gt;&lt;object type=&quot;3&quot; unique_id=&quot;32157&quot;&gt;&lt;property id=&quot;20148&quot; value=&quot;5&quot;/&gt;&lt;property id=&quot;20300&quot; value=&quot;Slide 22 - &amp;quot;Conflict Management (cont.)&amp;quot;&quot;/&gt;&lt;property id=&quot;20307&quot; value=&quot;525&quot;/&gt;&lt;/object&gt;&lt;object type=&quot;3&quot; unique_id=&quot;32158&quot;&gt;&lt;property id=&quot;20148&quot; value=&quot;5&quot;/&gt;&lt;property id=&quot;20300&quot; value=&quot;Slide 23 - &amp;quot;Exhibit 14-7 &amp;#x0D;&amp;#x0A;Conflict and Group Performance&amp;quot;&quot;/&gt;&lt;property id=&quot;20307&quot; value=&quot;524&quot;/&gt;&lt;/object&gt;&lt;object type=&quot;3&quot; unique_id=&quot;32159&quot;&gt;&lt;property id=&quot;20148&quot; value=&quot;5&quot;/&gt;&lt;property id=&quot;20300&quot; value=&quot;Slide 24 - &amp;quot;Exhibit 14-8&amp;#x0D;&amp;#x0A;Conflict-Management Techniques&amp;quot;&quot;/&gt;&lt;property id=&quot;20307&quot; value=&quot;523&quot;/&gt;&lt;/object&gt;&lt;object type=&quot;3&quot; unique_id=&quot;32160&quot;&gt;&lt;property id=&quot;20148&quot; value=&quot;5&quot;/&gt;&lt;property id=&quot;20300&quot; value=&quot;Slide 25 - &amp;quot;Turning Groups into Effective Teams&amp;quot;&quot;/&gt;&lt;property id=&quot;20307&quot; value=&quot;522&quot;/&gt;&lt;/object&gt;&lt;object type=&quot;3&quot; unique_id=&quot;32777&quot;&gt;&lt;property id=&quot;20148&quot; value=&quot;5&quot;/&gt;&lt;property id=&quot;20300&quot; value=&quot;Slide 26 - &amp;quot;Exhibit 14-9&amp;#x0D;&amp;#x0A;Groups Versus Teams&amp;quot;&quot;/&gt;&lt;property id=&quot;20307&quot; value=&quot;550&quot;/&gt;&lt;/object&gt;&lt;object type=&quot;3&quot; unique_id=&quot;32778&quot;&gt;&lt;property id=&quot;20148&quot; value=&quot;5&quot;/&gt;&lt;property id=&quot;20300&quot; value=&quot;Slide 27 - &amp;quot;Types of Work Teams&amp;quot;&quot;/&gt;&lt;property id=&quot;20307&quot; value=&quot;551&quot;/&gt;&lt;/object&gt;&lt;object type=&quot;3&quot; unique_id=&quot;32779&quot;&gt;&lt;property id=&quot;20148&quot; value=&quot;5&quot;/&gt;&lt;property id=&quot;20300&quot; value=&quot;Slide 28 - &amp;quot;Types of Work Teams (cont.)&amp;quot;&quot;/&gt;&lt;property id=&quot;20307&quot; value=&quot;549&quot;/&gt;&lt;/object&gt;&lt;object type=&quot;3&quot; unique_id=&quot;32780&quot;&gt;&lt;property id=&quot;20148&quot; value=&quot;5&quot;/&gt;&lt;property id=&quot;20300&quot; value=&quot;Slide 29 - &amp;quot;Creating Effective Work Teams&amp;quot;&quot;/&gt;&lt;property id=&quot;20307&quot; value=&quot;548&quot;/&gt;&lt;/object&gt;&lt;object type=&quot;3&quot; unique_id=&quot;32781&quot;&gt;&lt;property id=&quot;20148&quot; value=&quot;5&quot;/&gt;&lt;property id=&quot;20300&quot; value=&quot;Slide 30 - &amp;quot;Creating Effective Work Teams (cont.)&amp;quot;&quot;/&gt;&lt;property id=&quot;20307&quot; value=&quot;547&quot;/&gt;&lt;/object&gt;&lt;object type=&quot;3&quot; unique_id=&quot;32782&quot;&gt;&lt;property id=&quot;20148&quot; value=&quot;5&quot;/&gt;&lt;property id=&quot;20300&quot; value=&quot;Slide 31 - &amp;quot;Exhibit 14-10&amp;#x0D;&amp;#x0A;Characteristics of Effective Teams&amp;quot;&quot;/&gt;&lt;property id=&quot;20307&quot; value=&quot;545&quot;/&gt;&lt;/object&gt;&lt;object type=&quot;3&quot; unique_id=&quot;32783&quot;&gt;&lt;property id=&quot;20148&quot; value=&quot;5&quot;/&gt;&lt;property id=&quot;20300&quot; value=&quot;Slide 32 - &amp;quot;Current Challenges in Managing Teams&amp;quot;&quot;/&gt;&lt;property id=&quot;20307&quot; value=&quot;546&quot;/&gt;&lt;/object&gt;&lt;object type=&quot;3&quot; unique_id=&quot;32784&quot;&gt;&lt;property id=&quot;20148&quot; value=&quot;5&quot;/&gt;&lt;property id=&quot;20300&quot; value=&quot;Slide 33 - &amp;quot;Exhibit 14-11 Global Teams&amp;quot;&quot;/&gt;&lt;property id=&quot;20307&quot; value=&quot;544&quot;/&gt;&lt;/object&gt;&lt;object type=&quot;3&quot; unique_id=&quot;32785&quot;&gt;&lt;property id=&quot;20148&quot; value=&quot;5&quot;/&gt;&lt;property id=&quot;20300&quot; value=&quot;Slide 34 - &amp;quot;Understanding Social Networks&amp;quot;&quot;/&gt;&lt;property id=&quot;20307&quot; value=&quot;543&quot;/&gt;&lt;/object&gt;&lt;object type=&quot;3&quot; unique_id=&quot;32786&quot;&gt;&lt;property id=&quot;20148&quot; value=&quot;5&quot;/&gt;&lt;property id=&quot;20300&quot; value=&quot;Slide 35 - &amp;quot;Review Learning Outcome 14.1&amp;quot;&quot;/&gt;&lt;property id=&quot;20307&quot; value=&quot;552&quot;/&gt;&lt;/object&gt;&lt;object type=&quot;3&quot; unique_id=&quot;32787&quot;&gt;&lt;property id=&quot;20148&quot; value=&quot;5&quot;/&gt;&lt;property id=&quot;20300&quot; value=&quot;Slide 36 - &amp;quot;Review Learning Outcome 14.2&amp;quot;&quot;/&gt;&lt;property id=&quot;20307&quot; value=&quot;557&quot;/&gt;&lt;/object&gt;&lt;object type=&quot;3&quot; unique_id=&quot;32788&quot;&gt;&lt;property id=&quot;20148&quot; value=&quot;5&quot;/&gt;&lt;property id=&quot;20300&quot; value=&quot;Slide 37 - &amp;quot;Review Learning Outcome 14.2 (cont.)&amp;quot;&quot;/&gt;&lt;property id=&quot;20307&quot; value=&quot;556&quot;/&gt;&lt;/object&gt;&lt;object type=&quot;3&quot; unique_id=&quot;32789&quot;&gt;&lt;property id=&quot;20148&quot; value=&quot;5&quot;/&gt;&lt;property id=&quot;20300&quot; value=&quot;Slide 38 - &amp;quot;Review Learning Outcome 14.2 (cont.)&amp;quot;&quot;/&gt;&lt;property id=&quot;20307&quot; value=&quot;555&quot;/&gt;&lt;/object&gt;&lt;object type=&quot;3&quot; unique_id=&quot;32790&quot;&gt;&lt;property id=&quot;20148&quot; value=&quot;5&quot;/&gt;&lt;property id=&quot;20300&quot; value=&quot;Slide 39 - &amp;quot;Review Learning Outcome 14.3&amp;quot;&quot;/&gt;&lt;property id=&quot;20307&quot; value=&quot;554&quot;/&gt;&lt;/object&gt;&lt;object type=&quot;3&quot; unique_id=&quot;32791&quot;&gt;&lt;property id=&quot;20148&quot; value=&quot;5&quot;/&gt;&lt;property id=&quot;20300&quot; value=&quot;Slide 40 - &amp;quot;Review Learning Outcome 14.3 (cont.)&amp;quot;&quot;/&gt;&lt;property id=&quot;20307&quot; value=&quot;553&quot;/&gt;&lt;/object&gt;&lt;object type=&quot;3&quot; unique_id=&quot;32792&quot;&gt;&lt;property id=&quot;20148&quot; value=&quot;5&quot;/&gt;&lt;property id=&quot;20300&quot; value=&quot;Slide 41 - &amp;quot;Review Learning Outcome 14.3 (cont.)&amp;quot;&quot;/&gt;&lt;property id=&quot;20307&quot; value=&quot;560&quot;/&gt;&lt;/object&gt;&lt;object type=&quot;3&quot; unique_id=&quot;32793&quot;&gt;&lt;property id=&quot;20148&quot; value=&quot;5&quot;/&gt;&lt;property id=&quot;20300&quot; value=&quot;Slide 42 - &amp;quot;Review Learning Outcome 14.4&amp;quot;&quot;/&gt;&lt;property id=&quot;20307&quot; value=&quot;559&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23293</TotalTime>
  <Words>5122</Words>
  <Application>Microsoft Office PowerPoint</Application>
  <PresentationFormat>On-screen Show (4:3)</PresentationFormat>
  <Paragraphs>375</Paragraphs>
  <Slides>37</Slides>
  <Notes>35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37</vt:i4>
      </vt:variant>
    </vt:vector>
  </HeadingPairs>
  <TitlesOfParts>
    <vt:vector size="47"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Gestão de equipas</vt:lpstr>
      <vt:lpstr>Objetivos</vt:lpstr>
      <vt:lpstr>O que é um grupo?</vt:lpstr>
      <vt:lpstr>figura 13-1 Exemplos de grupos formais</vt:lpstr>
      <vt:lpstr>Fases do desenvolvimnto dos grupos</vt:lpstr>
      <vt:lpstr>Fases do desenvolvimnto dos grupos (cont.)</vt:lpstr>
      <vt:lpstr>Fases do desenvolvimnto dos grupos (cont.)</vt:lpstr>
      <vt:lpstr>figura 13-2 fases do desenvolvimento dos grupos</vt:lpstr>
      <vt:lpstr>Desempenho e satisfação dos grupos </vt:lpstr>
      <vt:lpstr>figura 13-3  modelo do desempenho e satisfação do grupo</vt:lpstr>
      <vt:lpstr>Condições externas</vt:lpstr>
      <vt:lpstr>Recursos dos membros do grupo</vt:lpstr>
      <vt:lpstr>Estrutura do grupo</vt:lpstr>
      <vt:lpstr>Estrutura do grupo (cont.)</vt:lpstr>
      <vt:lpstr>figura 13-4 Exemplos dos cartões de Asch</vt:lpstr>
      <vt:lpstr>figura 13-5 coesão do grupo e produtividade</vt:lpstr>
      <vt:lpstr>Estrutura do grupo (cont.)</vt:lpstr>
      <vt:lpstr>Estrutura do grupo (cont.)</vt:lpstr>
      <vt:lpstr>Estrutura do grupo (cont.)</vt:lpstr>
      <vt:lpstr>Estrutura do grupo (cont.)</vt:lpstr>
      <vt:lpstr>figura 13-6 Criatividade na tomada de decisão em grupo</vt:lpstr>
      <vt:lpstr>Gestão do conflito</vt:lpstr>
      <vt:lpstr>Gestão do conflito (cont.)</vt:lpstr>
      <vt:lpstr>Gestão do conflito (cont.)</vt:lpstr>
      <vt:lpstr>figura 13-7  Conflito e desempenho do grupo</vt:lpstr>
      <vt:lpstr>figura 13-8 técnicas de gestão do conflito</vt:lpstr>
      <vt:lpstr>Transformar grupos em equipas eficazes</vt:lpstr>
      <vt:lpstr>figura 13-9 Grupos e equipas</vt:lpstr>
      <vt:lpstr>Tipos de equipas de trabalho</vt:lpstr>
      <vt:lpstr>Tipos de equipas de trabalho  (cont.)</vt:lpstr>
      <vt:lpstr>Criar equipas de trabalho eficazes</vt:lpstr>
      <vt:lpstr>Criar equipas de trabalho eficazes</vt:lpstr>
      <vt:lpstr>figura 13-10 Características das equipas eficazes</vt:lpstr>
      <vt:lpstr>Desafios atuais  na gestão de equipas</vt:lpstr>
      <vt:lpstr>figura 13-11  equipas globais</vt:lpstr>
      <vt:lpstr>Compreender as redes sociais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Eduarda Soares</cp:lastModifiedBy>
  <cp:revision>314</cp:revision>
  <dcterms:created xsi:type="dcterms:W3CDTF">2012-10-07T22:51:25Z</dcterms:created>
  <dcterms:modified xsi:type="dcterms:W3CDTF">2016-09-13T12:28:00Z</dcterms:modified>
</cp:coreProperties>
</file>